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3F2"/>
          </a:solidFill>
        </a:fill>
      </a:tcStyle>
    </a:wholeTbl>
    <a:band2H>
      <a:tcTxStyle/>
      <a:tcStyle>
        <a:tcBdr/>
        <a:fill>
          <a:solidFill>
            <a:srgbClr val="EAF2F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aleway Light"/>
          <a:ea typeface="Raleway Light"/>
          <a:cs typeface="Raleway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aleway Bold"/>
          <a:ea typeface="Raleway Bold"/>
          <a:cs typeface="Raleway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aleway Bold"/>
          <a:ea typeface="Raleway Bold"/>
          <a:cs typeface="Raleway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aleway Light"/>
          <a:ea typeface="Raleway Light"/>
          <a:cs typeface="Raleway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aleway Bold"/>
          <a:ea typeface="Raleway Bold"/>
          <a:cs typeface="Raleway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aleway Light"/>
          <a:ea typeface="Raleway Light"/>
          <a:cs typeface="Raleway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aleway Bold"/>
          <a:ea typeface="Raleway Bold"/>
          <a:cs typeface="Raleway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67" y="-67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xfrm>
            <a:off x="1143000" y="685800"/>
            <a:ext cx="4572000" cy="3429000"/>
          </a:xfrm>
          <a:prstGeom prst="rect">
            <a:avLst/>
          </a:prstGeom>
        </p:spPr>
        <p:txBody>
          <a:bodyPr/>
          <a:lstStyle/>
          <a:p>
            <a:endParaRPr/>
          </a:p>
        </p:txBody>
      </p:sp>
      <p:sp>
        <p:nvSpPr>
          <p:cNvPr id="71" name="Shape 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18"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6"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3"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4"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41"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8"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6" name="Cerchio"/>
          <p:cNvSpPr/>
          <p:nvPr/>
        </p:nvSpPr>
        <p:spPr>
          <a:xfrm>
            <a:off x="11495087" y="322262"/>
            <a:ext cx="434976" cy="43338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7"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64" name="Numero diapositiva"/>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Titolo Testo</a:t>
            </a:r>
          </a:p>
        </p:txBody>
      </p:sp>
      <p:sp>
        <p:nvSpPr>
          <p:cNvPr id="3" name="Corpo livello uno…"/>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5pPr>
      <a:lvl6pPr marL="0" marR="0" indent="4572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6pPr>
      <a:lvl7pPr marL="0" marR="0" indent="9144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7pPr>
      <a:lvl8pPr marL="0" marR="0" indent="13716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8pPr>
      <a:lvl9pPr marL="0" marR="0" indent="18288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Raleway Regular"/>
          <a:ea typeface="Raleway Regular"/>
          <a:cs typeface="Raleway Regular"/>
          <a:sym typeface="Raleway Regular"/>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Raleway Light"/>
          <a:ea typeface="Raleway Light"/>
          <a:cs typeface="Raleway Light"/>
          <a:sym typeface="Raleway Light"/>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aleway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png" descr="image.png"/>
          <p:cNvPicPr>
            <a:picLocks noChangeAspect="1"/>
          </p:cNvPicPr>
          <p:nvPr/>
        </p:nvPicPr>
        <p:blipFill>
          <a:blip r:embed="rId2" cstate="print">
            <a:extLst/>
          </a:blip>
          <a:stretch>
            <a:fillRect/>
          </a:stretch>
        </p:blipFill>
        <p:spPr>
          <a:xfrm>
            <a:off x="9186862" y="204787"/>
            <a:ext cx="2763838" cy="603251"/>
          </a:xfrm>
          <a:prstGeom prst="rect">
            <a:avLst/>
          </a:prstGeom>
          <a:ln w="12700">
            <a:miter lim="400000"/>
          </a:ln>
        </p:spPr>
      </p:pic>
      <p:pic>
        <p:nvPicPr>
          <p:cNvPr id="74" name="image.png" descr="image.png"/>
          <p:cNvPicPr>
            <a:picLocks noChangeAspect="1"/>
          </p:cNvPicPr>
          <p:nvPr/>
        </p:nvPicPr>
        <p:blipFill>
          <a:blip r:embed="rId3" cstate="print">
            <a:extLst/>
          </a:blip>
          <a:stretch>
            <a:fillRect/>
          </a:stretch>
        </p:blipFill>
        <p:spPr>
          <a:xfrm>
            <a:off x="401637" y="225425"/>
            <a:ext cx="6096001" cy="1905000"/>
          </a:xfrm>
          <a:prstGeom prst="rect">
            <a:avLst/>
          </a:prstGeom>
          <a:ln w="12700">
            <a:miter lim="400000"/>
          </a:ln>
        </p:spPr>
      </p:pic>
      <p:pic>
        <p:nvPicPr>
          <p:cNvPr id="75" name="image.png" descr="image.png"/>
          <p:cNvPicPr>
            <a:picLocks noChangeAspect="1"/>
          </p:cNvPicPr>
          <p:nvPr/>
        </p:nvPicPr>
        <p:blipFill>
          <a:blip r:embed="rId4" cstate="print">
            <a:extLst/>
          </a:blip>
          <a:stretch>
            <a:fillRect/>
          </a:stretch>
        </p:blipFill>
        <p:spPr>
          <a:xfrm>
            <a:off x="0" y="4073525"/>
            <a:ext cx="12192000" cy="2846388"/>
          </a:xfrm>
          <a:prstGeom prst="rect">
            <a:avLst/>
          </a:prstGeom>
          <a:ln w="12700">
            <a:miter lim="400000"/>
          </a:ln>
        </p:spPr>
      </p:pic>
      <p:sp>
        <p:nvSpPr>
          <p:cNvPr id="76" name="Tools to Describe and Validate Business Idea"/>
          <p:cNvSpPr txBox="1"/>
          <p:nvPr/>
        </p:nvSpPr>
        <p:spPr>
          <a:xfrm>
            <a:off x="1271464" y="2276872"/>
            <a:ext cx="10478785"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3400">
                <a:latin typeface="Arial Rounded MT Bold"/>
                <a:ea typeface="Arial Rounded MT Bold"/>
                <a:cs typeface="Arial Rounded MT Bold"/>
                <a:sym typeface="Arial Rounded MT Bold"/>
              </a:defRPr>
            </a:lvl1pPr>
          </a:lstStyle>
          <a:p>
            <a:pPr algn="ctr"/>
            <a:r>
              <a:rPr lang="el-GR" sz="3200" b="1" smtClean="0">
                <a:latin typeface="+mj-lt"/>
                <a:ea typeface="Calibri"/>
              </a:rPr>
              <a:t>Εργαλεία για την περιγραφή και </a:t>
            </a:r>
            <a:br>
              <a:rPr lang="el-GR" sz="3200" b="1" smtClean="0">
                <a:latin typeface="+mj-lt"/>
                <a:ea typeface="Calibri"/>
              </a:rPr>
            </a:br>
            <a:r>
              <a:rPr lang="el-GR" sz="3200" b="1" smtClean="0">
                <a:latin typeface="+mj-lt"/>
                <a:ea typeface="Calibri"/>
              </a:rPr>
              <a:t>την επικύρωση επιχειρηματικών ιδεών</a:t>
            </a:r>
            <a:endParaRPr sz="3200">
              <a:latin typeface="+mj-lt"/>
            </a:endParaRPr>
          </a:p>
        </p:txBody>
      </p:sp>
      <p:sp>
        <p:nvSpPr>
          <p:cNvPr id="77" name="(Entrepreneurship Section)"/>
          <p:cNvSpPr txBox="1"/>
          <p:nvPr/>
        </p:nvSpPr>
        <p:spPr>
          <a:xfrm>
            <a:off x="5015880" y="3356992"/>
            <a:ext cx="295689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800">
                <a:latin typeface="Arial Rounded MT Bold"/>
                <a:ea typeface="Arial Rounded MT Bold"/>
                <a:cs typeface="Arial Rounded MT Bold"/>
                <a:sym typeface="Arial Rounded MT Bold"/>
              </a:defRPr>
            </a:pPr>
            <a:r>
              <a:rPr sz="2300" smtClean="0">
                <a:latin typeface="+mj-lt"/>
              </a:rPr>
              <a:t>(</a:t>
            </a:r>
            <a:r>
              <a:rPr lang="el-GR" sz="2400" i="1" smtClean="0">
                <a:latin typeface="+mj-lt"/>
                <a:ea typeface="Calibri"/>
              </a:rPr>
              <a:t>Επιχειρηματικότητα</a:t>
            </a:r>
            <a:r>
              <a:rPr smtClean="0">
                <a:latin typeface="+mj-lt"/>
              </a:rPr>
              <a:t>)</a:t>
            </a:r>
            <a:endParaRPr>
              <a:latin typeface="+mj-lt"/>
            </a:endParaRPr>
          </a:p>
        </p:txBody>
      </p:sp>
      <p:sp>
        <p:nvSpPr>
          <p:cNvPr id="78" name="With the support of the Erasmus+ programme of the European Union. This document and its contents reflects the views only of the authors, and the Commission cannot be held responsible for any use which may be made of the information contained therein."/>
          <p:cNvSpPr txBox="1"/>
          <p:nvPr/>
        </p:nvSpPr>
        <p:spPr>
          <a:xfrm>
            <a:off x="9209087" y="892175"/>
            <a:ext cx="2581276" cy="980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a:lvl1pPr>
          </a:lstStyle>
          <a:p>
            <a:r>
              <a:t>With the support of the Erasmus+ programme of the European Union. This document and its contents reflects the views only of the authors, and the Commission cannot be held responsible for any use which may be made of the information contained therein.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74"/>
                                        </p:tgtEl>
                                        <p:attrNameLst>
                                          <p:attrName>style.visibility</p:attrName>
                                        </p:attrNameLst>
                                      </p:cBhvr>
                                      <p:to>
                                        <p:strVal val="visible"/>
                                      </p:to>
                                    </p:set>
                                    <p:anim calcmode="lin" valueType="num">
                                      <p:cBhvr>
                                        <p:cTn id="7" dur="2000" fill="hold"/>
                                        <p:tgtEl>
                                          <p:spTgt spid="74"/>
                                        </p:tgtEl>
                                        <p:attrNameLst>
                                          <p:attrName>ppt_w</p:attrName>
                                        </p:attrNameLst>
                                      </p:cBhvr>
                                      <p:tavLst>
                                        <p:tav tm="0" fmla="#ppt_w*sin(2.5*pi*$)">
                                          <p:val>
                                            <p:fltVal val="0"/>
                                          </p:val>
                                        </p:tav>
                                        <p:tav tm="100000">
                                          <p:val>
                                            <p:fltVal val="1"/>
                                          </p:val>
                                        </p:tav>
                                      </p:tavLst>
                                    </p:anim>
                                    <p:anim calcmode="lin" valueType="num">
                                      <p:cBhvr>
                                        <p:cTn id="8" dur="20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38"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39"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40" name="Two/three sentence Pitch - d…"/>
          <p:cNvSpPr txBox="1"/>
          <p:nvPr/>
        </p:nvSpPr>
        <p:spPr>
          <a:xfrm>
            <a:off x="1919536" y="2132856"/>
            <a:ext cx="9433048" cy="4248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700" b="1">
                <a:latin typeface="Arial"/>
                <a:ea typeface="Arial"/>
                <a:cs typeface="Arial"/>
                <a:sym typeface="Arial"/>
              </a:defRPr>
            </a:pPr>
            <a:r>
              <a:rPr lang="el-GR" sz="2700" b="1" smtClean="0">
                <a:ea typeface="Arial"/>
                <a:cs typeface="Arial"/>
                <a:sym typeface="Arial"/>
              </a:rPr>
              <a:t>Το pitch δύο-τριών προτάσεων - δ</a:t>
            </a:r>
          </a:p>
          <a:p>
            <a:pPr>
              <a:defRPr sz="2000">
                <a:latin typeface="Arial"/>
                <a:ea typeface="Arial"/>
                <a:cs typeface="Arial"/>
                <a:sym typeface="Arial"/>
              </a:defRPr>
            </a:pPr>
            <a:endParaRPr>
              <a:latin typeface="+mj-lt"/>
            </a:endParaRPr>
          </a:p>
          <a:p>
            <a:pPr algn="just">
              <a:defRPr sz="2200" b="1" i="1">
                <a:latin typeface="Arial"/>
                <a:ea typeface="Arial"/>
                <a:cs typeface="Arial"/>
                <a:sym typeface="Arial"/>
              </a:defRPr>
            </a:pPr>
            <a:r>
              <a:rPr lang="el-GR" smtClean="0">
                <a:latin typeface="+mj-lt"/>
              </a:rPr>
              <a:t>Τρίτη πρόταση - ψευδώνυμο ΜΗΔΕΝΙΚΗ πρόταση</a:t>
            </a:r>
          </a:p>
          <a:p>
            <a:pPr algn="just">
              <a:defRPr sz="2200" b="1" i="1">
                <a:latin typeface="Arial"/>
                <a:ea typeface="Arial"/>
                <a:cs typeface="Arial"/>
                <a:sym typeface="Arial"/>
              </a:defRPr>
            </a:pPr>
            <a:endParaRPr>
              <a:latin typeface="+mj-lt"/>
            </a:endParaRPr>
          </a:p>
          <a:p>
            <a:pPr algn="just">
              <a:defRPr sz="2200" i="1">
                <a:latin typeface="Arial"/>
                <a:ea typeface="Arial"/>
                <a:cs typeface="Arial"/>
                <a:sym typeface="Arial"/>
              </a:defRPr>
            </a:pPr>
            <a:r>
              <a:rPr lang="el-GR" smtClean="0">
                <a:latin typeface="+mj-lt"/>
              </a:rPr>
              <a:t>Αν πιστεύεις ότι έχεις χρόνο</a:t>
            </a:r>
            <a:r>
              <a:rPr smtClean="0">
                <a:latin typeface="+mj-lt"/>
              </a:rPr>
              <a:t>, </a:t>
            </a:r>
            <a:r>
              <a:rPr lang="el-GR" sz="2200" i="1" smtClean="0">
                <a:sym typeface="Arial"/>
              </a:rPr>
              <a:t>μπορείς να ξεκινήσεις με μια φράση-ΑΓΚΙΣΤΡΟ</a:t>
            </a:r>
            <a:r>
              <a:rPr smtClean="0">
                <a:latin typeface="+mj-lt"/>
              </a:rPr>
              <a:t>.</a:t>
            </a:r>
            <a:endParaRPr>
              <a:latin typeface="+mj-lt"/>
            </a:endParaRPr>
          </a:p>
          <a:p>
            <a:pPr algn="just">
              <a:defRPr sz="2200" i="1">
                <a:latin typeface="Arial"/>
                <a:ea typeface="Arial"/>
                <a:cs typeface="Arial"/>
                <a:sym typeface="Arial"/>
              </a:defRPr>
            </a:pPr>
            <a:r>
              <a:rPr lang="el-GR" sz="2200" i="1" smtClean="0">
                <a:sym typeface="Arial"/>
              </a:rPr>
              <a:t>το άγκιστρο παρέχει στους ακροατές σου πληροφορίες για τις οποίες μπορούν να δημιουργήσουν νοητικές συσχετίσεις</a:t>
            </a:r>
            <a:r>
              <a:rPr smtClean="0">
                <a:latin typeface="+mj-lt"/>
              </a:rPr>
              <a:t>. </a:t>
            </a:r>
            <a:endParaRPr>
              <a:latin typeface="+mj-lt"/>
            </a:endParaRPr>
          </a:p>
          <a:p>
            <a:pPr algn="just">
              <a:defRPr sz="2200" i="1">
                <a:latin typeface="Arial"/>
                <a:ea typeface="Arial"/>
                <a:cs typeface="Arial"/>
                <a:sym typeface="Arial"/>
              </a:defRPr>
            </a:pPr>
            <a:endParaRPr>
              <a:latin typeface="+mj-lt"/>
            </a:endParaRPr>
          </a:p>
          <a:p>
            <a:pPr algn="ctr">
              <a:defRPr sz="2200" i="1">
                <a:solidFill>
                  <a:srgbClr val="FF2600"/>
                </a:solidFill>
                <a:latin typeface="Arial"/>
                <a:ea typeface="Arial"/>
                <a:cs typeface="Arial"/>
                <a:sym typeface="Arial"/>
              </a:defRPr>
            </a:pPr>
            <a:r>
              <a:rPr>
                <a:latin typeface="+mj-lt"/>
              </a:rPr>
              <a:t>!!! </a:t>
            </a:r>
            <a:r>
              <a:rPr lang="el-GR" sz="2200" i="1" smtClean="0">
                <a:sym typeface="Arial"/>
              </a:rPr>
              <a:t>ο ακροατής πρέπει να μπορεί να επεξεργαστεί αμέσως το άγκιστρό σου, διαφορετικά δεν θα ακούσει τις επόμενες </a:t>
            </a:r>
            <a:br>
              <a:rPr lang="el-GR" sz="2200" i="1" smtClean="0">
                <a:sym typeface="Arial"/>
              </a:rPr>
            </a:br>
            <a:r>
              <a:rPr lang="el-GR" sz="2200" i="1" smtClean="0">
                <a:sym typeface="Arial"/>
              </a:rPr>
              <a:t>(και πιο πολύτιμες προτάσεις) σου</a:t>
            </a:r>
            <a:r>
              <a:rPr smtClean="0">
                <a:latin typeface="+mj-lt"/>
              </a:rPr>
              <a:t>!!!</a:t>
            </a:r>
            <a:endParaRPr>
              <a:latin typeface="+mj-lt"/>
            </a:endParaRPr>
          </a:p>
        </p:txBody>
      </p:sp>
      <p:sp>
        <p:nvSpPr>
          <p:cNvPr id="8"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9" name="1.1 How to Pitch?"/>
          <p:cNvSpPr txBox="1"/>
          <p:nvPr/>
        </p:nvSpPr>
        <p:spPr>
          <a:xfrm>
            <a:off x="6456040" y="1467802"/>
            <a:ext cx="478393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a:latin typeface="+mj-lt"/>
              </a:rPr>
              <a:t>1.1 </a:t>
            </a:r>
            <a:r>
              <a:rPr lang="el-GR" sz="2800" b="1" smtClean="0">
                <a:latin typeface="+mj-lt"/>
                <a:sym typeface="Raleway Light"/>
              </a:rPr>
              <a:t>Πώς γίνεται ένα </a:t>
            </a:r>
            <a:r>
              <a:rPr lang="en-GB" sz="2800" b="1" smtClean="0">
                <a:latin typeface="+mj-lt"/>
                <a:sym typeface="Raleway Light"/>
              </a:rPr>
              <a:t>Pitch</a:t>
            </a:r>
            <a:r>
              <a:rPr sz="2800" b="1" smtClean="0">
                <a:latin typeface="+mj-lt"/>
              </a:rPr>
              <a:t>?</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39"/>
                                        </p:tgtEl>
                                        <p:attrNameLst>
                                          <p:attrName>style.visibility</p:attrName>
                                        </p:attrNameLst>
                                      </p:cBhvr>
                                      <p:to>
                                        <p:strVal val="visible"/>
                                      </p:to>
                                    </p:set>
                                    <p:animEffect transition="in" filter="wipe(left)">
                                      <p:cBhvr>
                                        <p:cTn id="7" dur="500"/>
                                        <p:tgtEl>
                                          <p:spTgt spid="139"/>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P spid="8"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ages-3.jpeg" descr="images-3.jpeg"/>
          <p:cNvPicPr>
            <a:picLocks noChangeAspect="1"/>
          </p:cNvPicPr>
          <p:nvPr/>
        </p:nvPicPr>
        <p:blipFill>
          <a:blip r:embed="rId2" cstate="print">
            <a:extLst/>
          </a:blip>
          <a:stretch>
            <a:fillRect/>
          </a:stretch>
        </p:blipFill>
        <p:spPr>
          <a:xfrm>
            <a:off x="8225723" y="4313642"/>
            <a:ext cx="3075919" cy="1750271"/>
          </a:xfrm>
          <a:prstGeom prst="rect">
            <a:avLst/>
          </a:prstGeom>
          <a:ln w="12700">
            <a:miter lim="400000"/>
          </a:ln>
        </p:spPr>
      </p:pic>
      <p:pic>
        <p:nvPicPr>
          <p:cNvPr id="144" name="image.png" descr="image.png"/>
          <p:cNvPicPr>
            <a:picLocks noChangeAspect="1"/>
          </p:cNvPicPr>
          <p:nvPr/>
        </p:nvPicPr>
        <p:blipFill>
          <a:blip r:embed="rId3" cstate="print">
            <a:extLst/>
          </a:blip>
          <a:stretch>
            <a:fillRect/>
          </a:stretch>
        </p:blipFill>
        <p:spPr>
          <a:xfrm>
            <a:off x="293687" y="6243637"/>
            <a:ext cx="2303463" cy="501651"/>
          </a:xfrm>
          <a:prstGeom prst="rect">
            <a:avLst/>
          </a:prstGeom>
          <a:ln w="12700">
            <a:miter lim="400000"/>
          </a:ln>
        </p:spPr>
      </p:pic>
      <p:pic>
        <p:nvPicPr>
          <p:cNvPr id="145" name="image.png" descr="image.png"/>
          <p:cNvPicPr>
            <a:picLocks noChangeAspect="1"/>
          </p:cNvPicPr>
          <p:nvPr/>
        </p:nvPicPr>
        <p:blipFill>
          <a:blip r:embed="rId4" cstate="print">
            <a:extLst/>
          </a:blip>
          <a:stretch>
            <a:fillRect/>
          </a:stretch>
        </p:blipFill>
        <p:spPr>
          <a:xfrm>
            <a:off x="2705100" y="6289675"/>
            <a:ext cx="9193213" cy="506413"/>
          </a:xfrm>
          <a:prstGeom prst="rect">
            <a:avLst/>
          </a:prstGeom>
          <a:ln w="12700">
            <a:miter lim="400000"/>
          </a:ln>
        </p:spPr>
      </p:pic>
      <p:pic>
        <p:nvPicPr>
          <p:cNvPr id="146" name="image.png" descr="image.png"/>
          <p:cNvPicPr>
            <a:picLocks noChangeAspect="1"/>
          </p:cNvPicPr>
          <p:nvPr/>
        </p:nvPicPr>
        <p:blipFill>
          <a:blip r:embed="rId5" cstate="print">
            <a:extLst/>
          </a:blip>
          <a:stretch>
            <a:fillRect/>
          </a:stretch>
        </p:blipFill>
        <p:spPr>
          <a:xfrm>
            <a:off x="293687" y="555625"/>
            <a:ext cx="3902076" cy="1219200"/>
          </a:xfrm>
          <a:prstGeom prst="rect">
            <a:avLst/>
          </a:prstGeom>
          <a:ln w="12700">
            <a:miter lim="400000"/>
          </a:ln>
        </p:spPr>
      </p:pic>
      <p:sp>
        <p:nvSpPr>
          <p:cNvPr id="147" name="Two/three sentence Pitch - e…"/>
          <p:cNvSpPr txBox="1"/>
          <p:nvPr/>
        </p:nvSpPr>
        <p:spPr>
          <a:xfrm>
            <a:off x="2273765" y="2266122"/>
            <a:ext cx="7644470" cy="2922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700" b="1">
                <a:latin typeface="Arial"/>
                <a:ea typeface="Arial"/>
                <a:cs typeface="Arial"/>
                <a:sym typeface="Arial"/>
              </a:defRPr>
            </a:pPr>
            <a:r>
              <a:rPr lang="el-GR" sz="2700" b="1" smtClean="0">
                <a:latin typeface="+mj-lt"/>
                <a:ea typeface="Arial"/>
                <a:cs typeface="Arial"/>
                <a:sym typeface="Arial"/>
              </a:rPr>
              <a:t>Το pitch δύο-τριών προτάσεων - ε</a:t>
            </a:r>
          </a:p>
          <a:p>
            <a:pPr>
              <a:defRPr sz="2300">
                <a:latin typeface="Arial"/>
                <a:ea typeface="Arial"/>
                <a:cs typeface="Arial"/>
                <a:sym typeface="Arial"/>
              </a:defRPr>
            </a:pPr>
            <a:endParaRPr>
              <a:latin typeface="+mj-lt"/>
            </a:endParaRPr>
          </a:p>
          <a:p>
            <a:pPr algn="just">
              <a:defRPr sz="2300" b="1" i="1">
                <a:latin typeface="Arial"/>
                <a:ea typeface="Arial"/>
                <a:cs typeface="Arial"/>
                <a:sym typeface="Arial"/>
              </a:defRPr>
            </a:pPr>
            <a:r>
              <a:rPr lang="el-GR" smtClean="0">
                <a:latin typeface="+mj-lt"/>
              </a:rPr>
              <a:t>Μια τελευταία συμβουλή</a:t>
            </a:r>
            <a:r>
              <a:rPr smtClean="0">
                <a:latin typeface="+mj-lt"/>
              </a:rPr>
              <a:t>: </a:t>
            </a:r>
            <a:endParaRPr>
              <a:latin typeface="+mj-lt"/>
            </a:endParaRPr>
          </a:p>
          <a:p>
            <a:pPr algn="just">
              <a:defRPr sz="2300" b="1" i="1">
                <a:latin typeface="Arial"/>
                <a:ea typeface="Arial"/>
                <a:cs typeface="Arial"/>
                <a:sym typeface="Arial"/>
              </a:defRPr>
            </a:pPr>
            <a:endParaRPr>
              <a:latin typeface="+mj-lt"/>
            </a:endParaRPr>
          </a:p>
          <a:p>
            <a:pPr algn="ctr">
              <a:defRPr sz="2300" i="1">
                <a:latin typeface="Arial"/>
                <a:ea typeface="Arial"/>
                <a:cs typeface="Arial"/>
                <a:sym typeface="Arial"/>
              </a:defRPr>
            </a:pPr>
            <a:r>
              <a:rPr lang="el-GR" sz="2300" i="1" smtClean="0">
                <a:sym typeface="Arial"/>
              </a:rPr>
              <a:t>Το </a:t>
            </a:r>
            <a:r>
              <a:rPr lang="en-GB" sz="2300" i="1" smtClean="0">
                <a:sym typeface="Arial"/>
              </a:rPr>
              <a:t>pitch</a:t>
            </a:r>
            <a:r>
              <a:rPr lang="el-GR" sz="2300" i="1" smtClean="0">
                <a:sym typeface="Arial"/>
              </a:rPr>
              <a:t> δύο-τριών προτάσεων μπορεί να είναι μια τέλεια εισαγωγή για το </a:t>
            </a:r>
            <a:r>
              <a:rPr lang="en-GB" sz="2300" i="1" smtClean="0">
                <a:sym typeface="Arial"/>
              </a:rPr>
              <a:t>pitch</a:t>
            </a:r>
            <a:r>
              <a:rPr lang="el-GR" sz="2300" i="1" smtClean="0">
                <a:sym typeface="Arial"/>
              </a:rPr>
              <a:t> ανελκυστήρα</a:t>
            </a:r>
            <a:r>
              <a:rPr smtClean="0">
                <a:latin typeface="+mj-lt"/>
              </a:rPr>
              <a:t>! </a:t>
            </a:r>
            <a:endParaRPr>
              <a:latin typeface="+mj-lt"/>
            </a:endParaRPr>
          </a:p>
        </p:txBody>
      </p:sp>
      <p:sp>
        <p:nvSpPr>
          <p:cNvPr id="9"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10" name="1.1 How to Pitch?"/>
          <p:cNvSpPr txBox="1"/>
          <p:nvPr/>
        </p:nvSpPr>
        <p:spPr>
          <a:xfrm>
            <a:off x="6456040" y="1467802"/>
            <a:ext cx="478393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a:latin typeface="+mj-lt"/>
              </a:rPr>
              <a:t>1.1 </a:t>
            </a:r>
            <a:r>
              <a:rPr lang="el-GR" sz="2800" b="1" smtClean="0">
                <a:latin typeface="+mj-lt"/>
                <a:sym typeface="Raleway Light"/>
              </a:rPr>
              <a:t>Πώς γίνεται ένα </a:t>
            </a:r>
            <a:r>
              <a:rPr lang="en-GB" sz="2800" b="1" smtClean="0">
                <a:latin typeface="+mj-lt"/>
                <a:sym typeface="Raleway Light"/>
              </a:rPr>
              <a:t>Pitch</a:t>
            </a:r>
            <a:r>
              <a:rPr sz="2800" b="1" smtClean="0">
                <a:latin typeface="+mj-lt"/>
              </a:rPr>
              <a:t>?</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P spid="9"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53"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54"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55" name="High Concept Pitch (HCP): a definition…"/>
          <p:cNvSpPr txBox="1"/>
          <p:nvPr/>
        </p:nvSpPr>
        <p:spPr>
          <a:xfrm>
            <a:off x="1703513" y="2341879"/>
            <a:ext cx="9721080" cy="36580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700" b="1">
                <a:latin typeface="Arial"/>
                <a:ea typeface="Arial"/>
                <a:cs typeface="Arial"/>
                <a:sym typeface="Arial"/>
              </a:defRPr>
            </a:pPr>
            <a:r>
              <a:rPr lang="el-GR" sz="2700" b="1" smtClean="0">
                <a:latin typeface="+mj-lt"/>
                <a:sym typeface="Arial"/>
              </a:rPr>
              <a:t>Το </a:t>
            </a:r>
            <a:r>
              <a:rPr lang="en-GB" sz="2700" b="1" smtClean="0">
                <a:latin typeface="+mj-lt"/>
                <a:sym typeface="Arial"/>
              </a:rPr>
              <a:t>Pitch</a:t>
            </a:r>
            <a:r>
              <a:rPr lang="el-GR" sz="2700" b="1" smtClean="0">
                <a:latin typeface="+mj-lt"/>
                <a:sym typeface="Arial"/>
              </a:rPr>
              <a:t> της Κεντρικής Ιδέας </a:t>
            </a:r>
            <a:r>
              <a:rPr smtClean="0">
                <a:latin typeface="+mj-lt"/>
              </a:rPr>
              <a:t>(</a:t>
            </a:r>
            <a:r>
              <a:rPr lang="el-GR" smtClean="0">
                <a:latin typeface="+mj-lt"/>
              </a:rPr>
              <a:t>ΡΚΙ</a:t>
            </a:r>
            <a:r>
              <a:rPr smtClean="0">
                <a:latin typeface="+mj-lt"/>
              </a:rPr>
              <a:t>): </a:t>
            </a:r>
            <a:r>
              <a:rPr lang="el-GR" smtClean="0">
                <a:latin typeface="+mj-lt"/>
              </a:rPr>
              <a:t>ορισμός</a:t>
            </a:r>
            <a:endParaRPr>
              <a:latin typeface="+mj-lt"/>
            </a:endParaRPr>
          </a:p>
          <a:p>
            <a:pPr>
              <a:defRPr sz="2200">
                <a:latin typeface="Arial"/>
                <a:ea typeface="Arial"/>
                <a:cs typeface="Arial"/>
                <a:sym typeface="Arial"/>
              </a:defRPr>
            </a:pPr>
            <a:endParaRPr>
              <a:latin typeface="+mj-lt"/>
            </a:endParaRPr>
          </a:p>
          <a:p>
            <a:pPr>
              <a:defRPr sz="2200">
                <a:latin typeface="Arial"/>
                <a:ea typeface="Arial"/>
                <a:cs typeface="Arial"/>
                <a:sym typeface="Arial"/>
              </a:defRPr>
            </a:pPr>
            <a:r>
              <a:rPr lang="el-GR" smtClean="0">
                <a:latin typeface="+mj-lt"/>
              </a:rPr>
              <a:t>Το</a:t>
            </a:r>
            <a:r>
              <a:rPr lang="el-GR" b="1" smtClean="0">
                <a:latin typeface="+mj-lt"/>
              </a:rPr>
              <a:t> ΡΚΙ</a:t>
            </a:r>
            <a:r>
              <a:rPr smtClean="0">
                <a:latin typeface="+mj-lt"/>
              </a:rPr>
              <a:t> </a:t>
            </a:r>
            <a:r>
              <a:rPr lang="el-GR" sz="2200" smtClean="0">
                <a:latin typeface="+mj-lt"/>
                <a:sym typeface="Arial"/>
              </a:rPr>
              <a:t>είναι το τέλειο εργαλείο για τους καταναλωτές και τους υποστηρικτές που διαδίδουν τα νέα για την εταιρεία σου</a:t>
            </a:r>
            <a:r>
              <a:rPr smtClean="0">
                <a:latin typeface="+mj-lt"/>
              </a:rPr>
              <a:t>. </a:t>
            </a:r>
            <a:endParaRPr>
              <a:latin typeface="+mj-lt"/>
            </a:endParaRPr>
          </a:p>
          <a:p>
            <a:pPr>
              <a:defRPr sz="2200">
                <a:latin typeface="Arial"/>
                <a:ea typeface="Arial"/>
                <a:cs typeface="Arial"/>
                <a:sym typeface="Arial"/>
              </a:defRPr>
            </a:pPr>
            <a:endParaRPr>
              <a:latin typeface="+mj-lt"/>
            </a:endParaRPr>
          </a:p>
          <a:p>
            <a:pPr>
              <a:defRPr sz="2200">
                <a:latin typeface="Arial"/>
                <a:ea typeface="Arial"/>
                <a:cs typeface="Arial"/>
                <a:sym typeface="Arial"/>
              </a:defRPr>
            </a:pPr>
            <a:r>
              <a:rPr lang="el-GR" sz="2200" smtClean="0">
                <a:latin typeface="+mj-lt"/>
                <a:sym typeface="Arial"/>
              </a:rPr>
              <a:t>Είναι μια </a:t>
            </a:r>
            <a:r>
              <a:rPr lang="el-GR" sz="2200" b="1" smtClean="0">
                <a:latin typeface="+mj-lt"/>
                <a:sym typeface="Arial"/>
              </a:rPr>
              <a:t>μοναδική πρόταση που αποστάζει το όραμα της εταιρείας σου</a:t>
            </a:r>
            <a:r>
              <a:rPr lang="el-GR" sz="2200" smtClean="0">
                <a:latin typeface="+mj-lt"/>
                <a:sym typeface="Arial"/>
              </a:rPr>
              <a:t>: ένα σούπερ συμπυκνωμένο </a:t>
            </a:r>
            <a:r>
              <a:rPr lang="en-GB" sz="2200" smtClean="0">
                <a:latin typeface="+mj-lt"/>
                <a:sym typeface="Arial"/>
              </a:rPr>
              <a:t>pitch</a:t>
            </a:r>
            <a:r>
              <a:rPr lang="el-GR" sz="2200" smtClean="0">
                <a:latin typeface="+mj-lt"/>
                <a:sym typeface="Arial"/>
              </a:rPr>
              <a:t> ανελκυστήρα</a:t>
            </a:r>
            <a:r>
              <a:rPr smtClean="0">
                <a:latin typeface="+mj-lt"/>
              </a:rPr>
              <a:t>! </a:t>
            </a:r>
            <a:endParaRPr>
              <a:latin typeface="+mj-lt"/>
            </a:endParaRPr>
          </a:p>
          <a:p>
            <a:pPr>
              <a:defRPr sz="2200">
                <a:latin typeface="Arial"/>
                <a:ea typeface="Arial"/>
                <a:cs typeface="Arial"/>
                <a:sym typeface="Arial"/>
              </a:defRPr>
            </a:pPr>
            <a:endParaRPr>
              <a:latin typeface="+mj-lt"/>
            </a:endParaRPr>
          </a:p>
          <a:p>
            <a:pPr>
              <a:defRPr sz="2200">
                <a:latin typeface="Arial"/>
                <a:ea typeface="Arial"/>
                <a:cs typeface="Arial"/>
                <a:sym typeface="Arial"/>
              </a:defRPr>
            </a:pPr>
            <a:r>
              <a:rPr lang="el-GR" smtClean="0">
                <a:latin typeface="+mj-lt"/>
              </a:rPr>
              <a:t>Ακόμα κι αν είναι το μικρότερο από τα τρία, πιθανότατα </a:t>
            </a:r>
            <a:r>
              <a:rPr lang="el-GR" b="1" smtClean="0">
                <a:latin typeface="+mj-lt"/>
              </a:rPr>
              <a:t>είναι το πιο σημαντικό!</a:t>
            </a:r>
            <a:r>
              <a:rPr smtClean="0">
                <a:latin typeface="+mj-lt"/>
              </a:rPr>
              <a:t> </a:t>
            </a:r>
            <a:endParaRPr>
              <a:latin typeface="+mj-lt"/>
            </a:endParaRPr>
          </a:p>
        </p:txBody>
      </p:sp>
      <p:sp>
        <p:nvSpPr>
          <p:cNvPr id="8"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9" name="1.1 How to Pitch?"/>
          <p:cNvSpPr txBox="1"/>
          <p:nvPr/>
        </p:nvSpPr>
        <p:spPr>
          <a:xfrm>
            <a:off x="6456040" y="1467802"/>
            <a:ext cx="478393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a:latin typeface="+mj-lt"/>
              </a:rPr>
              <a:t>1.1 </a:t>
            </a:r>
            <a:r>
              <a:rPr lang="el-GR" sz="2800" b="1" smtClean="0">
                <a:latin typeface="+mj-lt"/>
                <a:sym typeface="Raleway Light"/>
              </a:rPr>
              <a:t>Πώς γίνεται ένα </a:t>
            </a:r>
            <a:r>
              <a:rPr lang="en-GB" sz="2800" b="1" smtClean="0">
                <a:latin typeface="+mj-lt"/>
                <a:sym typeface="Raleway Light"/>
              </a:rPr>
              <a:t>Pitch</a:t>
            </a:r>
            <a:r>
              <a:rPr sz="2800" b="1" smtClean="0">
                <a:latin typeface="+mj-lt"/>
              </a:rPr>
              <a:t>?</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animBg="1" advAuto="0"/>
      <p:bldP spid="8"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60"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61"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62" name="High Concept Pitch:…"/>
          <p:cNvSpPr txBox="1"/>
          <p:nvPr/>
        </p:nvSpPr>
        <p:spPr>
          <a:xfrm>
            <a:off x="1343472" y="2348880"/>
            <a:ext cx="9577064" cy="34065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200" b="1">
                <a:latin typeface="Arial"/>
                <a:ea typeface="Arial"/>
                <a:cs typeface="Arial"/>
                <a:sym typeface="Arial"/>
              </a:defRPr>
            </a:pPr>
            <a:r>
              <a:rPr lang="en-GB" smtClean="0">
                <a:latin typeface="+mj-lt"/>
              </a:rPr>
              <a:t>Pitch </a:t>
            </a:r>
            <a:r>
              <a:rPr lang="el-GR" smtClean="0">
                <a:latin typeface="+mj-lt"/>
              </a:rPr>
              <a:t>Κεντρικής Ιδέας</a:t>
            </a:r>
            <a:r>
              <a:rPr smtClean="0">
                <a:latin typeface="+mj-lt"/>
              </a:rPr>
              <a:t>:</a:t>
            </a:r>
            <a:endParaRPr>
              <a:latin typeface="+mj-lt"/>
            </a:endParaRPr>
          </a:p>
          <a:p>
            <a:pPr>
              <a:defRPr sz="2000">
                <a:latin typeface="Arial"/>
                <a:ea typeface="Arial"/>
                <a:cs typeface="Arial"/>
                <a:sym typeface="Arial"/>
              </a:defRPr>
            </a:pPr>
            <a:endParaRPr>
              <a:latin typeface="+mj-lt"/>
            </a:endParaRPr>
          </a:p>
          <a:p>
            <a:pPr marL="200526" indent="-200526">
              <a:buSzPct val="100000"/>
              <a:buChar char="•"/>
              <a:defRPr sz="2200">
                <a:latin typeface="Arial"/>
                <a:ea typeface="Arial"/>
                <a:cs typeface="Arial"/>
                <a:sym typeface="Arial"/>
              </a:defRPr>
            </a:pPr>
            <a:r>
              <a:rPr lang="el-GR" sz="2200" smtClean="0">
                <a:latin typeface="+mj-lt"/>
                <a:sym typeface="Arial"/>
              </a:rPr>
              <a:t>επιτρέπει σε καταναλωτές, επενδυτές και μέσα ενημέρωσης να κατανοήσουν αμέσως τι κάνει η εταιρεία σου.</a:t>
            </a:r>
          </a:p>
          <a:p>
            <a:pPr marL="200526" indent="-200526">
              <a:buSzPct val="100000"/>
              <a:buChar char="•"/>
              <a:defRPr sz="2200">
                <a:latin typeface="Arial"/>
                <a:ea typeface="Arial"/>
                <a:cs typeface="Arial"/>
                <a:sym typeface="Arial"/>
              </a:defRPr>
            </a:pPr>
            <a:r>
              <a:rPr lang="el-GR" sz="2200" smtClean="0">
                <a:latin typeface="+mj-lt"/>
                <a:sym typeface="Arial"/>
              </a:rPr>
              <a:t>οι επενδυτές το χρησιμοποιούν όταν μιλάνε στους συνεργάτες τους για εσένα.</a:t>
            </a:r>
          </a:p>
          <a:p>
            <a:pPr marL="200526" indent="-200526">
              <a:buSzPct val="100000"/>
              <a:buChar char="•"/>
              <a:defRPr sz="2200">
                <a:latin typeface="Arial"/>
                <a:ea typeface="Arial"/>
                <a:cs typeface="Arial"/>
                <a:sym typeface="Arial"/>
              </a:defRPr>
            </a:pPr>
            <a:r>
              <a:rPr lang="el-GR" sz="2200" smtClean="0">
                <a:latin typeface="+mj-lt"/>
                <a:sym typeface="Arial"/>
              </a:rPr>
              <a:t>ο Τύπος το χρησιμοποιεί όταν αναφέρεται στην εταιρεία σου.</a:t>
            </a:r>
            <a:endParaRPr>
              <a:latin typeface="+mj-lt"/>
            </a:endParaRPr>
          </a:p>
          <a:p>
            <a:pPr marL="200526" indent="-200526">
              <a:buSzPct val="100000"/>
              <a:buChar char="•"/>
              <a:defRPr sz="2200">
                <a:latin typeface="Arial"/>
                <a:ea typeface="Arial"/>
                <a:cs typeface="Arial"/>
                <a:sym typeface="Arial"/>
              </a:defRPr>
            </a:pPr>
            <a:r>
              <a:rPr lang="el-GR" sz="2200" smtClean="0">
                <a:latin typeface="+mj-lt"/>
                <a:sym typeface="Arial"/>
              </a:rPr>
              <a:t>προσφέρει απόδειξη στους πιθανούς επενδυτές ότι το επιχειρηματικό σου μοντέλο έχει νόημα.</a:t>
            </a:r>
            <a:endParaRPr>
              <a:latin typeface="+mj-lt"/>
            </a:endParaRPr>
          </a:p>
        </p:txBody>
      </p:sp>
      <p:sp>
        <p:nvSpPr>
          <p:cNvPr id="8"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9" name="1.1 How to Pitch?"/>
          <p:cNvSpPr txBox="1"/>
          <p:nvPr/>
        </p:nvSpPr>
        <p:spPr>
          <a:xfrm>
            <a:off x="5519936" y="1467802"/>
            <a:ext cx="619268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smtClean="0">
                <a:latin typeface="+mj-lt"/>
              </a:rPr>
              <a:t>1.</a:t>
            </a:r>
            <a:r>
              <a:rPr lang="el-GR" sz="2800" b="1" smtClean="0">
                <a:latin typeface="+mj-lt"/>
              </a:rPr>
              <a:t>2</a:t>
            </a:r>
            <a:r>
              <a:rPr sz="2800" b="1" smtClean="0">
                <a:latin typeface="+mj-lt"/>
              </a:rPr>
              <a:t> </a:t>
            </a:r>
            <a:r>
              <a:rPr lang="el-GR" sz="2800" b="1" smtClean="0">
                <a:latin typeface="+mj-lt"/>
                <a:sym typeface="Raleway Light"/>
              </a:rPr>
              <a:t>Γιατί το ΡΚΙ είναι τόσο κρίσιμο</a:t>
            </a:r>
            <a:r>
              <a:rPr sz="2800" b="1" smtClean="0">
                <a:latin typeface="+mj-lt"/>
              </a:rPr>
              <a:t>?</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61"/>
                                        </p:tgtEl>
                                        <p:attrNameLst>
                                          <p:attrName>style.visibility</p:attrName>
                                        </p:attrNameLst>
                                      </p:cBhvr>
                                      <p:to>
                                        <p:strVal val="visible"/>
                                      </p:to>
                                    </p:set>
                                    <p:animEffect transition="in" filter="wipe(left)">
                                      <p:cBhvr>
                                        <p:cTn id="7" dur="500"/>
                                        <p:tgtEl>
                                          <p:spTgt spid="161"/>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animBg="1" advAuto="0"/>
      <p:bldP spid="8"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67"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68"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69" name="The HCP must be able to concentrate in just one short sentence…"/>
          <p:cNvSpPr txBox="1"/>
          <p:nvPr/>
        </p:nvSpPr>
        <p:spPr>
          <a:xfrm>
            <a:off x="839416" y="2541854"/>
            <a:ext cx="9390531" cy="2903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200">
                <a:latin typeface="Arial"/>
                <a:ea typeface="Arial"/>
                <a:cs typeface="Arial"/>
                <a:sym typeface="Arial"/>
              </a:defRPr>
            </a:pPr>
            <a:r>
              <a:rPr lang="el-GR" smtClean="0">
                <a:latin typeface="+mj-lt"/>
              </a:rPr>
              <a:t>Το</a:t>
            </a:r>
            <a:r>
              <a:rPr smtClean="0">
                <a:latin typeface="+mj-lt"/>
              </a:rPr>
              <a:t> </a:t>
            </a:r>
            <a:r>
              <a:rPr lang="el-GR" b="1" smtClean="0">
                <a:latin typeface="+mj-lt"/>
              </a:rPr>
              <a:t>ΡΚΙ</a:t>
            </a:r>
            <a:r>
              <a:rPr smtClean="0">
                <a:latin typeface="+mj-lt"/>
              </a:rPr>
              <a:t> </a:t>
            </a:r>
            <a:r>
              <a:rPr lang="el-GR" sz="2200" smtClean="0">
                <a:latin typeface="+mj-lt"/>
                <a:sym typeface="Arial"/>
              </a:rPr>
              <a:t>πρέπει να είναι σε θέση να συγκεντρώνει σε μία μόνο σύντομη πρόταση</a:t>
            </a:r>
            <a:endParaRPr>
              <a:latin typeface="+mj-lt"/>
            </a:endParaRPr>
          </a:p>
          <a:p>
            <a:pPr marL="248151" indent="-248151">
              <a:buSzPct val="100000"/>
              <a:defRPr sz="2200">
                <a:latin typeface="Arial"/>
                <a:ea typeface="Arial"/>
                <a:cs typeface="Arial"/>
                <a:sym typeface="Arial"/>
              </a:defRPr>
            </a:pPr>
            <a:r>
              <a:rPr lang="el-GR" smtClean="0">
                <a:latin typeface="+mj-lt"/>
              </a:rPr>
              <a:t>- το πρόβλημα και</a:t>
            </a:r>
            <a:r>
              <a:rPr smtClean="0">
                <a:latin typeface="+mj-lt"/>
              </a:rPr>
              <a:t> </a:t>
            </a:r>
            <a:endParaRPr>
              <a:latin typeface="+mj-lt"/>
            </a:endParaRPr>
          </a:p>
          <a:p>
            <a:pPr marL="248151" indent="-248151">
              <a:buSzPct val="100000"/>
              <a:defRPr sz="2200">
                <a:latin typeface="Arial"/>
                <a:ea typeface="Arial"/>
                <a:cs typeface="Arial"/>
                <a:sym typeface="Arial"/>
              </a:defRPr>
            </a:pPr>
            <a:r>
              <a:rPr lang="el-GR" smtClean="0">
                <a:latin typeface="+mj-lt"/>
              </a:rPr>
              <a:t>- τη λύση</a:t>
            </a:r>
            <a:r>
              <a:rPr smtClean="0">
                <a:latin typeface="+mj-lt"/>
              </a:rPr>
              <a:t> </a:t>
            </a:r>
            <a:endParaRPr>
              <a:latin typeface="+mj-lt"/>
            </a:endParaRPr>
          </a:p>
          <a:p>
            <a:pPr>
              <a:defRPr sz="2200">
                <a:latin typeface="Arial"/>
                <a:ea typeface="Arial"/>
                <a:cs typeface="Arial"/>
                <a:sym typeface="Arial"/>
              </a:defRPr>
            </a:pPr>
            <a:r>
              <a:rPr lang="el-GR" smtClean="0">
                <a:latin typeface="+mj-lt"/>
              </a:rPr>
              <a:t>που προτείνεις</a:t>
            </a:r>
            <a:r>
              <a:rPr smtClean="0">
                <a:latin typeface="+mj-lt"/>
              </a:rPr>
              <a:t>. </a:t>
            </a:r>
            <a:endParaRPr>
              <a:latin typeface="+mj-lt"/>
            </a:endParaRPr>
          </a:p>
          <a:p>
            <a:pPr>
              <a:defRPr sz="2200">
                <a:latin typeface="Arial"/>
                <a:ea typeface="Arial"/>
                <a:cs typeface="Arial"/>
                <a:sym typeface="Arial"/>
              </a:defRPr>
            </a:pPr>
            <a:endParaRPr>
              <a:latin typeface="+mj-lt"/>
            </a:endParaRPr>
          </a:p>
          <a:p>
            <a:pPr algn="ctr">
              <a:defRPr sz="2200" b="1">
                <a:solidFill>
                  <a:srgbClr val="FF2600"/>
                </a:solidFill>
                <a:latin typeface="Arial"/>
                <a:ea typeface="Arial"/>
                <a:cs typeface="Arial"/>
                <a:sym typeface="Arial"/>
              </a:defRPr>
            </a:pPr>
            <a:r>
              <a:rPr smtClean="0">
                <a:latin typeface="+mj-lt"/>
              </a:rPr>
              <a:t>!!!</a:t>
            </a:r>
            <a:r>
              <a:rPr lang="el-GR" smtClean="0">
                <a:latin typeface="+mj-lt"/>
              </a:rPr>
              <a:t> Αν καταλήξεις με το σωστό ΡΚΙ</a:t>
            </a:r>
            <a:r>
              <a:rPr smtClean="0">
                <a:latin typeface="+mj-lt"/>
              </a:rPr>
              <a:t>, </a:t>
            </a:r>
            <a:endParaRPr>
              <a:latin typeface="+mj-lt"/>
            </a:endParaRPr>
          </a:p>
          <a:p>
            <a:pPr algn="ctr">
              <a:defRPr sz="2200" b="1">
                <a:solidFill>
                  <a:srgbClr val="FF2600"/>
                </a:solidFill>
                <a:latin typeface="Arial"/>
                <a:ea typeface="Arial"/>
                <a:cs typeface="Arial"/>
                <a:sym typeface="Arial"/>
              </a:defRPr>
            </a:pPr>
            <a:r>
              <a:rPr lang="el-GR" smtClean="0">
                <a:latin typeface="+mj-lt"/>
              </a:rPr>
              <a:t>αυξάνεις τις πιθανότητές σου για επιτυχία </a:t>
            </a:r>
            <a:r>
              <a:rPr smtClean="0">
                <a:latin typeface="+mj-lt"/>
              </a:rPr>
              <a:t>!!!</a:t>
            </a:r>
            <a:endParaRPr>
              <a:latin typeface="+mj-lt"/>
            </a:endParaRPr>
          </a:p>
        </p:txBody>
      </p:sp>
      <p:pic>
        <p:nvPicPr>
          <p:cNvPr id="171" name="1000131-200.png" descr="1000131-200.png"/>
          <p:cNvPicPr>
            <a:picLocks noChangeAspect="1"/>
          </p:cNvPicPr>
          <p:nvPr/>
        </p:nvPicPr>
        <p:blipFill>
          <a:blip r:embed="rId5" cstate="print">
            <a:extLst/>
          </a:blip>
          <a:stretch>
            <a:fillRect/>
          </a:stretch>
        </p:blipFill>
        <p:spPr>
          <a:xfrm>
            <a:off x="8726641" y="3429000"/>
            <a:ext cx="2540001" cy="2540001"/>
          </a:xfrm>
          <a:prstGeom prst="rect">
            <a:avLst/>
          </a:prstGeom>
          <a:ln w="12700">
            <a:miter lim="400000"/>
          </a:ln>
        </p:spPr>
      </p:pic>
      <p:sp>
        <p:nvSpPr>
          <p:cNvPr id="9"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10" name="1.1 How to Pitch?"/>
          <p:cNvSpPr txBox="1"/>
          <p:nvPr/>
        </p:nvSpPr>
        <p:spPr>
          <a:xfrm>
            <a:off x="3719736" y="1467802"/>
            <a:ext cx="799288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smtClean="0">
                <a:latin typeface="+mj-lt"/>
              </a:rPr>
              <a:t>1.</a:t>
            </a:r>
            <a:r>
              <a:rPr lang="el-GR" sz="2800" b="1" smtClean="0">
                <a:latin typeface="+mj-lt"/>
              </a:rPr>
              <a:t>3</a:t>
            </a:r>
            <a:r>
              <a:rPr sz="2800" b="1" smtClean="0">
                <a:latin typeface="+mj-lt"/>
              </a:rPr>
              <a:t> </a:t>
            </a:r>
            <a:r>
              <a:rPr lang="el-GR" sz="2800" b="1" smtClean="0">
                <a:latin typeface="+mj-lt"/>
                <a:sym typeface="Raleway Light"/>
              </a:rPr>
              <a:t>Πώς να φτιάξεις ένα αποτελεσματικό ΡΚΙ</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P spid="9"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75"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76"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77" name="The HCP should be brief a sentence or two, no more!…"/>
          <p:cNvSpPr txBox="1"/>
          <p:nvPr/>
        </p:nvSpPr>
        <p:spPr>
          <a:xfrm>
            <a:off x="767408" y="2204864"/>
            <a:ext cx="11161240" cy="3888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spcAft>
                <a:spcPts val="1200"/>
              </a:spcAft>
              <a:defRPr sz="2200">
                <a:latin typeface="Arial"/>
                <a:ea typeface="Arial"/>
                <a:cs typeface="Arial"/>
                <a:sym typeface="Arial"/>
              </a:defRPr>
            </a:pPr>
            <a:r>
              <a:rPr lang="el-GR" sz="2300" b="1" smtClean="0">
                <a:latin typeface="+mj-lt"/>
                <a:cs typeface="Arial" pitchFamily="34" charset="0"/>
              </a:rPr>
              <a:t>Α. </a:t>
            </a:r>
            <a:r>
              <a:rPr lang="el-GR" sz="2300" b="1" smtClean="0">
                <a:latin typeface="+mj-lt"/>
                <a:ea typeface="Arial"/>
                <a:cs typeface="Arial"/>
                <a:sym typeface="Arial"/>
              </a:rPr>
              <a:t>Το ΡΚΙ πρέπει να </a:t>
            </a:r>
            <a:r>
              <a:rPr lang="el-GR" sz="2300" b="1" smtClean="0">
                <a:latin typeface="+mj-lt"/>
                <a:ea typeface="Arial"/>
                <a:cs typeface="Arial"/>
                <a:sym typeface="Arial"/>
              </a:rPr>
              <a:t>είναι </a:t>
            </a:r>
            <a:r>
              <a:rPr lang="el-GR" sz="2300" b="1" smtClean="0">
                <a:latin typeface="+mj-lt"/>
                <a:ea typeface="Arial"/>
                <a:cs typeface="Arial"/>
                <a:sym typeface="Arial"/>
              </a:rPr>
              <a:t>σύντομο</a:t>
            </a:r>
            <a:r>
              <a:rPr lang="el-GR" sz="2300" smtClean="0">
                <a:latin typeface="+mj-lt"/>
                <a:ea typeface="Arial"/>
                <a:cs typeface="Arial"/>
                <a:sym typeface="Arial"/>
              </a:rPr>
              <a:t/>
            </a:r>
            <a:br>
              <a:rPr lang="el-GR" sz="2300" smtClean="0">
                <a:latin typeface="+mj-lt"/>
                <a:ea typeface="Arial"/>
                <a:cs typeface="Arial"/>
                <a:sym typeface="Arial"/>
              </a:rPr>
            </a:br>
            <a:r>
              <a:rPr lang="el-GR" sz="2300" i="1" smtClean="0">
                <a:latin typeface="+mj-lt"/>
                <a:ea typeface="Arial"/>
                <a:cs typeface="Arial"/>
                <a:sym typeface="Arial"/>
              </a:rPr>
              <a:t>μία πρόταση ή δύο, </a:t>
            </a:r>
            <a:r>
              <a:rPr lang="el-GR" sz="2300" i="1" smtClean="0">
                <a:latin typeface="+mj-lt"/>
                <a:ea typeface="Arial"/>
                <a:cs typeface="Arial"/>
                <a:sym typeface="Arial"/>
              </a:rPr>
              <a:t>όχι </a:t>
            </a:r>
            <a:r>
              <a:rPr lang="el-GR" sz="2300" i="1" smtClean="0">
                <a:latin typeface="+mj-lt"/>
                <a:ea typeface="Arial"/>
                <a:cs typeface="Arial"/>
                <a:sym typeface="Arial"/>
              </a:rPr>
              <a:t>περισσότερες!</a:t>
            </a:r>
            <a:endParaRPr lang="el-GR" sz="2300" i="1" smtClean="0">
              <a:latin typeface="+mj-lt"/>
              <a:ea typeface="Arial"/>
              <a:cs typeface="Arial"/>
              <a:sym typeface="Arial"/>
            </a:endParaRPr>
          </a:p>
          <a:p>
            <a:pPr>
              <a:defRPr sz="2200">
                <a:latin typeface="Arial"/>
                <a:ea typeface="Arial"/>
                <a:cs typeface="Arial"/>
                <a:sym typeface="Arial"/>
              </a:defRPr>
            </a:pPr>
            <a:r>
              <a:rPr lang="el-GR" sz="2300" b="1" smtClean="0">
                <a:latin typeface="+mj-lt"/>
                <a:ea typeface="Arial"/>
                <a:cs typeface="Arial"/>
                <a:sym typeface="Arial"/>
              </a:rPr>
              <a:t>Β. </a:t>
            </a:r>
            <a:r>
              <a:rPr lang="el-GR" sz="2300" b="1" smtClean="0">
                <a:latin typeface="+mj-lt"/>
                <a:ea typeface="Arial"/>
                <a:cs typeface="Arial"/>
                <a:sym typeface="Arial"/>
              </a:rPr>
              <a:t>Το </a:t>
            </a:r>
            <a:r>
              <a:rPr lang="el-GR" sz="2300" b="1" smtClean="0">
                <a:latin typeface="+mj-lt"/>
                <a:ea typeface="Arial"/>
                <a:cs typeface="Arial"/>
                <a:sym typeface="Arial"/>
              </a:rPr>
              <a:t>ΡΚΙ </a:t>
            </a:r>
            <a:r>
              <a:rPr lang="el-GR" sz="2300" b="1" smtClean="0">
                <a:latin typeface="+mj-lt"/>
                <a:ea typeface="Arial"/>
                <a:cs typeface="Arial"/>
                <a:sym typeface="Arial"/>
              </a:rPr>
              <a:t>πρέπει να είναι πρωτότυπο και έξυπνο</a:t>
            </a:r>
          </a:p>
          <a:p>
            <a:pPr>
              <a:spcAft>
                <a:spcPts val="1200"/>
              </a:spcAft>
              <a:defRPr sz="2200">
                <a:latin typeface="Arial"/>
                <a:ea typeface="Arial"/>
                <a:cs typeface="Arial"/>
                <a:sym typeface="Arial"/>
              </a:defRPr>
            </a:pPr>
            <a:r>
              <a:rPr lang="el-GR" sz="2300" i="1" smtClean="0">
                <a:latin typeface="+mj-lt"/>
                <a:ea typeface="Arial"/>
                <a:cs typeface="Arial"/>
                <a:sym typeface="Arial"/>
              </a:rPr>
              <a:t>όταν οι άνθρωποι το ακούν πρέπει </a:t>
            </a:r>
            <a:r>
              <a:rPr lang="el-GR" sz="2300" i="1" smtClean="0">
                <a:latin typeface="+mj-lt"/>
                <a:ea typeface="Arial"/>
                <a:cs typeface="Arial"/>
                <a:sym typeface="Arial"/>
              </a:rPr>
              <a:t>να </a:t>
            </a:r>
            <a:r>
              <a:rPr lang="el-GR" sz="2300" i="1" smtClean="0">
                <a:latin typeface="+mj-lt"/>
                <a:ea typeface="Arial"/>
                <a:cs typeface="Arial"/>
                <a:sym typeface="Arial"/>
              </a:rPr>
              <a:t>σκεφτούν:</a:t>
            </a:r>
            <a:r>
              <a:rPr lang="el-GR" sz="2300" i="1" smtClean="0">
                <a:latin typeface="+mj-lt"/>
                <a:ea typeface="Arial"/>
                <a:cs typeface="Arial"/>
                <a:sym typeface="Arial"/>
              </a:rPr>
              <a:t> «Πώς και δεν το σκέφτηκα πιο πριν;»</a:t>
            </a:r>
          </a:p>
          <a:p>
            <a:pPr>
              <a:spcAft>
                <a:spcPts val="1200"/>
              </a:spcAft>
              <a:defRPr sz="2200">
                <a:latin typeface="Arial"/>
                <a:ea typeface="Arial"/>
                <a:cs typeface="Arial"/>
                <a:sym typeface="Arial"/>
              </a:defRPr>
            </a:pPr>
            <a:r>
              <a:rPr lang="el-GR" sz="2300" b="1" smtClean="0">
                <a:latin typeface="+mj-lt"/>
                <a:ea typeface="Arial"/>
                <a:cs typeface="Arial"/>
                <a:sym typeface="Arial"/>
              </a:rPr>
              <a:t>Γ. </a:t>
            </a:r>
            <a:r>
              <a:rPr lang="el-GR" sz="2300" b="1" smtClean="0">
                <a:latin typeface="+mj-lt"/>
                <a:ea typeface="Arial"/>
                <a:cs typeface="Arial"/>
                <a:sym typeface="Arial"/>
              </a:rPr>
              <a:t>Το </a:t>
            </a:r>
            <a:r>
              <a:rPr lang="el-GR" sz="2300" b="1" smtClean="0">
                <a:latin typeface="+mj-lt"/>
                <a:ea typeface="Arial"/>
                <a:cs typeface="Arial"/>
                <a:sym typeface="Arial"/>
              </a:rPr>
              <a:t>ΡΚΙ </a:t>
            </a:r>
            <a:r>
              <a:rPr lang="el-GR" sz="2300" b="1" smtClean="0">
                <a:latin typeface="+mj-lt"/>
                <a:ea typeface="Arial"/>
                <a:cs typeface="Arial"/>
                <a:sym typeface="Arial"/>
              </a:rPr>
              <a:t>πρέπει να εστιάζει στο πρόβλημα που </a:t>
            </a:r>
            <a:r>
              <a:rPr lang="el-GR" sz="2300" b="1" smtClean="0">
                <a:latin typeface="+mj-lt"/>
                <a:ea typeface="Arial"/>
                <a:cs typeface="Arial"/>
                <a:sym typeface="Arial"/>
              </a:rPr>
              <a:t>θα </a:t>
            </a:r>
            <a:r>
              <a:rPr lang="el-GR" sz="2300" b="1" smtClean="0">
                <a:latin typeface="+mj-lt"/>
                <a:ea typeface="Arial"/>
                <a:cs typeface="Arial"/>
                <a:sym typeface="Arial"/>
              </a:rPr>
              <a:t>λύσεις</a:t>
            </a:r>
            <a:r>
              <a:rPr lang="el-GR" sz="2300" smtClean="0">
                <a:latin typeface="+mj-lt"/>
                <a:ea typeface="Arial"/>
                <a:cs typeface="Arial"/>
                <a:sym typeface="Arial"/>
              </a:rPr>
              <a:t/>
            </a:r>
            <a:br>
              <a:rPr lang="el-GR" sz="2300" smtClean="0">
                <a:latin typeface="+mj-lt"/>
                <a:ea typeface="Arial"/>
                <a:cs typeface="Arial"/>
                <a:sym typeface="Arial"/>
              </a:rPr>
            </a:br>
            <a:r>
              <a:rPr lang="el-GR" sz="2300" i="1" smtClean="0">
                <a:latin typeface="+mj-lt"/>
                <a:ea typeface="Arial"/>
                <a:cs typeface="Arial"/>
                <a:sym typeface="Arial"/>
              </a:rPr>
              <a:t>χρησιμοποιήστε αναλογίες, αντιπαραβολή, συνδυασμό με παρόμοιο προβλήματα &amp; </a:t>
            </a:r>
            <a:r>
              <a:rPr lang="el-GR" sz="2300" i="1" smtClean="0">
                <a:latin typeface="+mj-lt"/>
                <a:ea typeface="Arial"/>
                <a:cs typeface="Arial"/>
                <a:sym typeface="Arial"/>
              </a:rPr>
              <a:t>λύσεις </a:t>
            </a:r>
            <a:endParaRPr lang="el-GR" sz="2300" i="1" smtClean="0">
              <a:latin typeface="+mj-lt"/>
              <a:ea typeface="Arial"/>
              <a:cs typeface="Arial"/>
              <a:sym typeface="Arial"/>
            </a:endParaRPr>
          </a:p>
          <a:p>
            <a:pPr>
              <a:defRPr sz="2200">
                <a:latin typeface="Arial"/>
                <a:ea typeface="Arial"/>
                <a:cs typeface="Arial"/>
                <a:sym typeface="Arial"/>
              </a:defRPr>
            </a:pPr>
            <a:r>
              <a:rPr lang="el-GR" sz="2300" b="1" smtClean="0">
                <a:latin typeface="+mj-lt"/>
                <a:ea typeface="Arial"/>
                <a:cs typeface="Arial"/>
                <a:sym typeface="Arial"/>
              </a:rPr>
              <a:t>Δ. Οι άνθρωποι πρέπει να καταλάβουν πώς θα </a:t>
            </a:r>
            <a:r>
              <a:rPr lang="el-GR" sz="2300" b="1" smtClean="0">
                <a:latin typeface="+mj-lt"/>
                <a:ea typeface="Arial"/>
                <a:cs typeface="Arial"/>
                <a:sym typeface="Arial"/>
              </a:rPr>
              <a:t>το </a:t>
            </a:r>
            <a:r>
              <a:rPr lang="el-GR" sz="2300" b="1" smtClean="0">
                <a:latin typeface="+mj-lt"/>
                <a:ea typeface="Arial"/>
                <a:cs typeface="Arial"/>
                <a:sym typeface="Arial"/>
              </a:rPr>
              <a:t>λύσεις</a:t>
            </a:r>
            <a:r>
              <a:rPr lang="el-GR" sz="2300" smtClean="0">
                <a:latin typeface="+mj-lt"/>
                <a:ea typeface="Arial"/>
                <a:cs typeface="Arial"/>
                <a:sym typeface="Arial"/>
              </a:rPr>
              <a:t/>
            </a:r>
            <a:br>
              <a:rPr lang="el-GR" sz="2300" smtClean="0">
                <a:latin typeface="+mj-lt"/>
                <a:ea typeface="Arial"/>
                <a:cs typeface="Arial"/>
                <a:sym typeface="Arial"/>
              </a:rPr>
            </a:br>
            <a:r>
              <a:rPr lang="el-GR" sz="2300" i="1" smtClean="0">
                <a:latin typeface="+mj-lt"/>
                <a:ea typeface="Arial"/>
                <a:cs typeface="Arial"/>
                <a:sym typeface="Arial"/>
              </a:rPr>
              <a:t>σύνδεσε την ιδέα σου με τις επιχειρήσεις και τους τύπους που γνωρίζουν </a:t>
            </a:r>
            <a:r>
              <a:rPr lang="el-GR" sz="2300" i="1" smtClean="0">
                <a:latin typeface="+mj-lt"/>
                <a:ea typeface="Arial"/>
                <a:cs typeface="Arial"/>
                <a:sym typeface="Arial"/>
              </a:rPr>
              <a:t>οι </a:t>
            </a:r>
            <a:r>
              <a:rPr lang="el-GR" sz="2300" i="1" smtClean="0">
                <a:latin typeface="+mj-lt"/>
                <a:ea typeface="Arial"/>
                <a:cs typeface="Arial"/>
                <a:sym typeface="Arial"/>
              </a:rPr>
              <a:t>άνθρωποι</a:t>
            </a:r>
            <a:endParaRPr lang="el-GR" sz="2300" i="1">
              <a:latin typeface="+mj-lt"/>
              <a:ea typeface="Arial"/>
              <a:cs typeface="Arial"/>
              <a:sym typeface="Arial"/>
            </a:endParaRPr>
          </a:p>
        </p:txBody>
      </p:sp>
      <p:sp>
        <p:nvSpPr>
          <p:cNvPr id="8"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9" name="1.1 How to Pitch?"/>
          <p:cNvSpPr txBox="1"/>
          <p:nvPr/>
        </p:nvSpPr>
        <p:spPr>
          <a:xfrm>
            <a:off x="3719736" y="1467802"/>
            <a:ext cx="799288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smtClean="0">
                <a:latin typeface="+mj-lt"/>
              </a:rPr>
              <a:t>1.</a:t>
            </a:r>
            <a:r>
              <a:rPr lang="el-GR" sz="2800" b="1" smtClean="0">
                <a:latin typeface="+mj-lt"/>
              </a:rPr>
              <a:t>3</a:t>
            </a:r>
            <a:r>
              <a:rPr sz="2800" b="1" smtClean="0">
                <a:latin typeface="+mj-lt"/>
              </a:rPr>
              <a:t> </a:t>
            </a:r>
            <a:r>
              <a:rPr lang="el-GR" sz="2800" b="1" smtClean="0">
                <a:latin typeface="+mj-lt"/>
                <a:sym typeface="Raleway Light"/>
              </a:rPr>
              <a:t>Πώς να φτιάξεις ένα αποτελεσματικό ΡΚΙ</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76"/>
                                        </p:tgtEl>
                                        <p:attrNameLst>
                                          <p:attrName>style.visibility</p:attrName>
                                        </p:attrNameLst>
                                      </p:cBhvr>
                                      <p:to>
                                        <p:strVal val="visible"/>
                                      </p:to>
                                    </p:set>
                                    <p:animEffect transition="in" filter="wipe(left)">
                                      <p:cBhvr>
                                        <p:cTn id="7" dur="500"/>
                                        <p:tgtEl>
                                          <p:spTgt spid="176"/>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P spid="8"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82"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83"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84" name="Role-play!  put yourself in the shoes of your demanding customer or busy investor…"/>
          <p:cNvSpPr txBox="1"/>
          <p:nvPr/>
        </p:nvSpPr>
        <p:spPr>
          <a:xfrm>
            <a:off x="1199456" y="2204864"/>
            <a:ext cx="10081120" cy="3960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365125" indent="-365125">
              <a:defRPr sz="2200">
                <a:latin typeface="Arial"/>
                <a:ea typeface="Arial"/>
                <a:cs typeface="Arial"/>
                <a:sym typeface="Arial"/>
              </a:defRPr>
            </a:pPr>
            <a:r>
              <a:rPr lang="el-GR" b="1" smtClean="0"/>
              <a:t>Ε. </a:t>
            </a:r>
            <a:r>
              <a:rPr lang="el-GR" sz="2300" b="1" smtClean="0">
                <a:latin typeface="+mj-lt"/>
                <a:ea typeface="Arial"/>
                <a:cs typeface="Arial"/>
                <a:sym typeface="Arial"/>
              </a:rPr>
              <a:t>Παιχνίδι ρόλων! </a:t>
            </a:r>
            <a:r>
              <a:rPr lang="el-GR" sz="2300" i="1" smtClean="0">
                <a:latin typeface="+mj-lt"/>
                <a:ea typeface="Arial"/>
                <a:cs typeface="Arial"/>
                <a:sym typeface="Arial"/>
              </a:rPr>
              <a:t/>
            </a:r>
            <a:br>
              <a:rPr lang="el-GR" sz="2300" i="1" smtClean="0">
                <a:latin typeface="+mj-lt"/>
                <a:ea typeface="Arial"/>
                <a:cs typeface="Arial"/>
                <a:sym typeface="Arial"/>
              </a:rPr>
            </a:br>
            <a:r>
              <a:rPr lang="el-GR" sz="2300" i="1" smtClean="0">
                <a:latin typeface="+mj-lt"/>
                <a:ea typeface="Arial"/>
                <a:cs typeface="Arial"/>
                <a:sym typeface="Arial"/>
              </a:rPr>
              <a:t>βάλε τον εαυτό σου στη θέση του </a:t>
            </a:r>
            <a:r>
              <a:rPr lang="el-GR" sz="2300" i="1" smtClean="0">
                <a:latin typeface="+mj-lt"/>
                <a:ea typeface="Arial"/>
                <a:cs typeface="Arial"/>
                <a:sym typeface="Arial"/>
              </a:rPr>
              <a:t>απαιτητικού </a:t>
            </a:r>
            <a:r>
              <a:rPr lang="el-GR" sz="2300" i="1" smtClean="0">
                <a:latin typeface="+mj-lt"/>
                <a:ea typeface="Arial"/>
                <a:cs typeface="Arial"/>
                <a:sym typeface="Arial"/>
              </a:rPr>
              <a:t>σου πελατη ή </a:t>
            </a:r>
            <a:r>
              <a:rPr lang="el-GR" sz="2300" i="1" smtClean="0">
                <a:latin typeface="+mj-lt"/>
                <a:ea typeface="Arial"/>
                <a:cs typeface="Arial"/>
                <a:sym typeface="Arial"/>
              </a:rPr>
              <a:t>του πολυάσχολου </a:t>
            </a:r>
            <a:r>
              <a:rPr lang="el-GR" sz="2300" i="1" smtClean="0">
                <a:latin typeface="+mj-lt"/>
                <a:ea typeface="Arial"/>
                <a:cs typeface="Arial"/>
                <a:sym typeface="Arial"/>
              </a:rPr>
              <a:t>επενδυτή </a:t>
            </a:r>
            <a:r>
              <a:rPr lang="el-GR" sz="2300" i="1" smtClean="0">
                <a:latin typeface="+mj-lt"/>
                <a:ea typeface="Arial"/>
                <a:cs typeface="Arial"/>
                <a:sym typeface="Arial"/>
              </a:rPr>
              <a:t/>
            </a:r>
            <a:br>
              <a:rPr lang="el-GR" sz="2300" i="1" smtClean="0">
                <a:latin typeface="+mj-lt"/>
                <a:ea typeface="Arial"/>
                <a:cs typeface="Arial"/>
                <a:sym typeface="Arial"/>
              </a:rPr>
            </a:br>
            <a:endParaRPr lang="el-GR" sz="2300" i="1" smtClean="0">
              <a:latin typeface="+mj-lt"/>
              <a:ea typeface="Arial"/>
              <a:cs typeface="Arial"/>
              <a:sym typeface="Arial"/>
            </a:endParaRPr>
          </a:p>
          <a:p>
            <a:pPr marL="365125" indent="-365125">
              <a:defRPr sz="2200">
                <a:latin typeface="Arial"/>
                <a:ea typeface="Arial"/>
                <a:cs typeface="Arial"/>
                <a:sym typeface="Arial"/>
              </a:defRPr>
            </a:pPr>
            <a:r>
              <a:rPr lang="el-GR" sz="2300" b="1" smtClean="0">
                <a:latin typeface="+mj-lt"/>
                <a:ea typeface="Arial"/>
                <a:cs typeface="Arial"/>
                <a:sym typeface="Arial"/>
              </a:rPr>
              <a:t>ΣΤ. Κάνε </a:t>
            </a:r>
            <a:r>
              <a:rPr lang="en-GB" sz="2300" b="1" smtClean="0">
                <a:latin typeface="+mj-lt"/>
                <a:ea typeface="Arial"/>
                <a:cs typeface="Arial"/>
                <a:sym typeface="Arial"/>
              </a:rPr>
              <a:t>crowdsourcing </a:t>
            </a:r>
            <a:r>
              <a:rPr lang="el-GR" sz="2300" i="1" smtClean="0">
                <a:latin typeface="+mj-lt"/>
                <a:ea typeface="Arial"/>
                <a:cs typeface="Arial"/>
                <a:sym typeface="Arial"/>
              </a:rPr>
              <a:t/>
            </a:r>
            <a:br>
              <a:rPr lang="el-GR" sz="2300" i="1" smtClean="0">
                <a:latin typeface="+mj-lt"/>
                <a:ea typeface="Arial"/>
                <a:cs typeface="Arial"/>
                <a:sym typeface="Arial"/>
              </a:rPr>
            </a:br>
            <a:r>
              <a:rPr lang="el-GR" sz="2300" i="1" smtClean="0">
                <a:latin typeface="+mj-lt"/>
                <a:ea typeface="Arial"/>
                <a:cs typeface="Arial"/>
                <a:sym typeface="Arial"/>
              </a:rPr>
              <a:t>δοκίμασε το </a:t>
            </a:r>
            <a:r>
              <a:rPr lang="en-US" sz="2300" i="1" smtClean="0">
                <a:latin typeface="+mj-lt"/>
                <a:ea typeface="Arial"/>
                <a:cs typeface="Arial"/>
                <a:sym typeface="Arial"/>
              </a:rPr>
              <a:t>pitch </a:t>
            </a:r>
            <a:r>
              <a:rPr lang="el-GR" sz="2300" i="1" smtClean="0">
                <a:latin typeface="+mj-lt"/>
                <a:ea typeface="Arial"/>
                <a:cs typeface="Arial"/>
                <a:sym typeface="Arial"/>
              </a:rPr>
              <a:t>με γνωστούς σου</a:t>
            </a:r>
            <a:br>
              <a:rPr lang="el-GR" sz="2300" i="1" smtClean="0">
                <a:latin typeface="+mj-lt"/>
                <a:ea typeface="Arial"/>
                <a:cs typeface="Arial"/>
                <a:sym typeface="Arial"/>
              </a:rPr>
            </a:br>
            <a:endParaRPr lang="el-GR" sz="2300" i="1" smtClean="0">
              <a:latin typeface="+mj-lt"/>
              <a:ea typeface="Arial"/>
              <a:cs typeface="Arial"/>
              <a:sym typeface="Arial"/>
            </a:endParaRPr>
          </a:p>
          <a:p>
            <a:pPr>
              <a:defRPr sz="2200">
                <a:latin typeface="Arial"/>
                <a:ea typeface="Arial"/>
                <a:cs typeface="Arial"/>
                <a:sym typeface="Arial"/>
              </a:defRPr>
            </a:pPr>
            <a:r>
              <a:rPr lang="el-GR" sz="2300" b="1" smtClean="0">
                <a:latin typeface="+mj-lt"/>
                <a:ea typeface="Arial"/>
                <a:cs typeface="Arial"/>
                <a:sym typeface="Arial"/>
              </a:rPr>
              <a:t>Ζ. Συνέχισε…</a:t>
            </a:r>
            <a:r>
              <a:rPr lang="el-GR" sz="2300" i="1" smtClean="0">
                <a:latin typeface="+mj-lt"/>
                <a:ea typeface="Arial"/>
                <a:cs typeface="Arial"/>
                <a:sym typeface="Arial"/>
              </a:rPr>
              <a:t/>
            </a:r>
            <a:br>
              <a:rPr lang="el-GR" sz="2300" i="1" smtClean="0">
                <a:latin typeface="+mj-lt"/>
                <a:ea typeface="Arial"/>
                <a:cs typeface="Arial"/>
                <a:sym typeface="Arial"/>
              </a:rPr>
            </a:br>
            <a:r>
              <a:rPr lang="el-GR" sz="2300" i="1" smtClean="0">
                <a:latin typeface="+mj-lt"/>
                <a:ea typeface="Arial"/>
                <a:cs typeface="Arial"/>
                <a:sym typeface="Arial"/>
              </a:rPr>
              <a:t> Η </a:t>
            </a:r>
            <a:r>
              <a:rPr lang="el-GR" sz="2300" i="1" smtClean="0">
                <a:latin typeface="+mj-lt"/>
                <a:ea typeface="Arial"/>
                <a:cs typeface="Arial"/>
                <a:sym typeface="Arial"/>
              </a:rPr>
              <a:t>πρώτη </a:t>
            </a:r>
            <a:r>
              <a:rPr lang="el-GR" sz="2300" i="1" smtClean="0">
                <a:latin typeface="+mj-lt"/>
                <a:ea typeface="Arial"/>
                <a:cs typeface="Arial"/>
                <a:sym typeface="Arial"/>
              </a:rPr>
              <a:t>σου </a:t>
            </a:r>
            <a:r>
              <a:rPr lang="el-GR" sz="2300" i="1" smtClean="0">
                <a:latin typeface="+mj-lt"/>
                <a:ea typeface="Arial"/>
                <a:cs typeface="Arial"/>
                <a:sym typeface="Arial"/>
              </a:rPr>
              <a:t>ιδέα δεν θα μπορούσε να </a:t>
            </a:r>
            <a:r>
              <a:rPr lang="el-GR" sz="2300" i="1" smtClean="0">
                <a:latin typeface="+mj-lt"/>
                <a:ea typeface="Arial"/>
                <a:cs typeface="Arial"/>
                <a:sym typeface="Arial"/>
              </a:rPr>
              <a:t>είναι </a:t>
            </a:r>
            <a:r>
              <a:rPr lang="el-GR" sz="2300" i="1" smtClean="0">
                <a:latin typeface="+mj-lt"/>
                <a:ea typeface="Arial"/>
                <a:cs typeface="Arial"/>
                <a:sym typeface="Arial"/>
              </a:rPr>
              <a:t>και η καλύτερή σου. Συνέχισε τον καταιγισμό </a:t>
            </a:r>
            <a:r>
              <a:rPr lang="el-GR" sz="2300" i="1" smtClean="0">
                <a:latin typeface="+mj-lt"/>
                <a:ea typeface="Arial"/>
                <a:cs typeface="Arial"/>
                <a:sym typeface="Arial"/>
              </a:rPr>
              <a:t>ιδεών μέχρι </a:t>
            </a:r>
            <a:r>
              <a:rPr lang="el-GR" sz="2300" i="1" smtClean="0">
                <a:latin typeface="+mj-lt"/>
                <a:ea typeface="Arial"/>
                <a:cs typeface="Arial"/>
                <a:sym typeface="Arial"/>
              </a:rPr>
              <a:t>να </a:t>
            </a:r>
            <a:r>
              <a:rPr lang="el-GR" sz="2300" i="1" smtClean="0">
                <a:latin typeface="+mj-lt"/>
                <a:ea typeface="Arial"/>
                <a:cs typeface="Arial"/>
                <a:sym typeface="Arial"/>
              </a:rPr>
              <a:t>κάτι να σου κάνει </a:t>
            </a:r>
            <a:r>
              <a:rPr lang="el-GR" sz="2300" i="1" smtClean="0">
                <a:latin typeface="+mj-lt"/>
                <a:ea typeface="Arial"/>
                <a:cs typeface="Arial"/>
                <a:sym typeface="Arial"/>
              </a:rPr>
              <a:t>κλικ </a:t>
            </a:r>
            <a:r>
              <a:rPr lang="el-GR" sz="2300" i="1" smtClean="0">
                <a:latin typeface="+mj-lt"/>
                <a:ea typeface="Arial"/>
                <a:cs typeface="Arial"/>
                <a:sym typeface="Arial"/>
              </a:rPr>
              <a:t>και </a:t>
            </a:r>
            <a:r>
              <a:rPr lang="el-GR" sz="2300" i="1" smtClean="0">
                <a:latin typeface="+mj-lt"/>
                <a:ea typeface="Arial"/>
                <a:cs typeface="Arial"/>
                <a:sym typeface="Arial"/>
              </a:rPr>
              <a:t>να σκεφτείς: </a:t>
            </a:r>
            <a:r>
              <a:rPr lang="el-GR" sz="2300" i="1" smtClean="0">
                <a:latin typeface="+mj-lt"/>
                <a:ea typeface="Arial"/>
                <a:cs typeface="Arial"/>
                <a:sym typeface="Arial"/>
              </a:rPr>
              <a:t>"Γιατί δεν </a:t>
            </a:r>
            <a:r>
              <a:rPr lang="el-GR" sz="2300" i="1" smtClean="0">
                <a:latin typeface="+mj-lt"/>
                <a:ea typeface="Arial"/>
                <a:cs typeface="Arial"/>
                <a:sym typeface="Arial"/>
              </a:rPr>
              <a:t>το </a:t>
            </a:r>
            <a:r>
              <a:rPr lang="el-GR" sz="2300" i="1" smtClean="0">
                <a:latin typeface="+mj-lt"/>
                <a:ea typeface="Arial"/>
                <a:cs typeface="Arial"/>
                <a:sym typeface="Arial"/>
              </a:rPr>
              <a:t>σκέφτηκα </a:t>
            </a:r>
            <a:r>
              <a:rPr lang="el-GR" sz="2300" i="1" smtClean="0">
                <a:latin typeface="+mj-lt"/>
                <a:ea typeface="Arial"/>
                <a:cs typeface="Arial"/>
                <a:sym typeface="Arial"/>
              </a:rPr>
              <a:t>πριν;"</a:t>
            </a:r>
            <a:endParaRPr lang="el-GR" sz="2300" i="1">
              <a:latin typeface="+mj-lt"/>
              <a:ea typeface="Arial"/>
              <a:cs typeface="Arial"/>
              <a:sym typeface="Arial"/>
            </a:endParaRPr>
          </a:p>
        </p:txBody>
      </p:sp>
      <p:sp>
        <p:nvSpPr>
          <p:cNvPr id="8"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9" name="1.1 How to Pitch?"/>
          <p:cNvSpPr txBox="1"/>
          <p:nvPr/>
        </p:nvSpPr>
        <p:spPr>
          <a:xfrm>
            <a:off x="3719736" y="1467802"/>
            <a:ext cx="799288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smtClean="0">
                <a:latin typeface="+mj-lt"/>
              </a:rPr>
              <a:t>1.</a:t>
            </a:r>
            <a:r>
              <a:rPr lang="el-GR" sz="2800" b="1" smtClean="0">
                <a:latin typeface="+mj-lt"/>
              </a:rPr>
              <a:t>3</a:t>
            </a:r>
            <a:r>
              <a:rPr sz="2800" b="1" smtClean="0">
                <a:latin typeface="+mj-lt"/>
              </a:rPr>
              <a:t> </a:t>
            </a:r>
            <a:r>
              <a:rPr lang="el-GR" sz="2800" b="1" smtClean="0">
                <a:latin typeface="+mj-lt"/>
                <a:sym typeface="Raleway Light"/>
              </a:rPr>
              <a:t>Πώς να φτιάξεις ένα αποτελεσματικό ΡΚΙ</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83"/>
                                        </p:tgtEl>
                                        <p:attrNameLst>
                                          <p:attrName>style.visibility</p:attrName>
                                        </p:attrNameLst>
                                      </p:cBhvr>
                                      <p:to>
                                        <p:strVal val="visible"/>
                                      </p:to>
                                    </p:set>
                                    <p:animEffect transition="in" filter="wipe(left)">
                                      <p:cBhvr>
                                        <p:cTn id="7" dur="500"/>
                                        <p:tgtEl>
                                          <p:spTgt spid="183"/>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1" animBg="1" advAuto="0"/>
      <p:bldP spid="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Unit 2: The Javelin Board"/>
          <p:cNvSpPr txBox="1"/>
          <p:nvPr/>
        </p:nvSpPr>
        <p:spPr>
          <a:xfrm>
            <a:off x="3071664" y="548680"/>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pic>
        <p:nvPicPr>
          <p:cNvPr id="188"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89"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90"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91" name="The Javelin Board is a visual board that helps you testing your plans and turn your ideas into experiments by:…"/>
          <p:cNvSpPr txBox="1"/>
          <p:nvPr/>
        </p:nvSpPr>
        <p:spPr>
          <a:xfrm>
            <a:off x="767408" y="2327969"/>
            <a:ext cx="10499234" cy="3693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defRPr sz="2600">
                <a:latin typeface="Arial"/>
                <a:ea typeface="Arial"/>
                <a:cs typeface="Arial"/>
                <a:sym typeface="Arial"/>
              </a:defRPr>
            </a:pPr>
            <a:r>
              <a:rPr lang="el-GR" smtClean="0">
                <a:latin typeface="+mj-lt"/>
              </a:rPr>
              <a:t>Ο </a:t>
            </a:r>
            <a:r>
              <a:rPr lang="el-GR" b="1" smtClean="0">
                <a:latin typeface="+mj-lt"/>
              </a:rPr>
              <a:t>πίνακας</a:t>
            </a:r>
            <a:r>
              <a:rPr smtClean="0">
                <a:latin typeface="+mj-lt"/>
              </a:rPr>
              <a:t> </a:t>
            </a:r>
            <a:r>
              <a:rPr b="1">
                <a:latin typeface="+mj-lt"/>
              </a:rPr>
              <a:t>Javelin </a:t>
            </a:r>
            <a:r>
              <a:rPr lang="el-GR" sz="2600" smtClean="0">
                <a:latin typeface="+mj-lt"/>
                <a:sym typeface="Arial"/>
              </a:rPr>
              <a:t>είναι </a:t>
            </a:r>
            <a:r>
              <a:rPr lang="el-GR" sz="2600" smtClean="0">
                <a:latin typeface="+mj-lt"/>
                <a:sym typeface="Arial"/>
              </a:rPr>
              <a:t>ένας οπτικός πίνακας που σε βοηθά να μετατρέψεις τις ιδέες σου σε </a:t>
            </a:r>
            <a:r>
              <a:rPr lang="el-GR" sz="2600" smtClean="0">
                <a:latin typeface="+mj-lt"/>
                <a:sym typeface="Arial"/>
              </a:rPr>
              <a:t>πειράματα </a:t>
            </a:r>
            <a:r>
              <a:rPr lang="el-GR" sz="2600" smtClean="0">
                <a:latin typeface="+mj-lt"/>
                <a:sym typeface="Arial"/>
              </a:rPr>
              <a:t>μέσω</a:t>
            </a:r>
            <a:r>
              <a:rPr smtClean="0">
                <a:latin typeface="+mj-lt"/>
              </a:rPr>
              <a:t>:</a:t>
            </a:r>
            <a:endParaRPr>
              <a:latin typeface="+mj-lt"/>
            </a:endParaRPr>
          </a:p>
          <a:p>
            <a:pPr algn="just">
              <a:defRPr sz="2600">
                <a:latin typeface="Arial"/>
                <a:ea typeface="Arial"/>
                <a:cs typeface="Arial"/>
                <a:sym typeface="Arial"/>
              </a:defRPr>
            </a:pPr>
            <a:endParaRPr>
              <a:latin typeface="+mj-lt"/>
            </a:endParaRPr>
          </a:p>
          <a:p>
            <a:pPr marL="304549" indent="-304549" algn="just">
              <a:buSzPct val="100000"/>
              <a:buFontTx/>
              <a:buChar char="-"/>
              <a:defRPr sz="2600">
                <a:latin typeface="Arial"/>
                <a:ea typeface="Arial"/>
                <a:cs typeface="Arial"/>
                <a:sym typeface="Arial"/>
              </a:defRPr>
            </a:pPr>
            <a:r>
              <a:rPr lang="el-GR" smtClean="0">
                <a:latin typeface="+mj-lt"/>
              </a:rPr>
              <a:t>καθορισμού </a:t>
            </a:r>
            <a:r>
              <a:rPr lang="el-GR" smtClean="0">
                <a:latin typeface="+mj-lt"/>
              </a:rPr>
              <a:t>της υπόθεσης</a:t>
            </a:r>
            <a:r>
              <a:rPr lang="el-GR" smtClean="0">
                <a:latin typeface="+mj-lt"/>
              </a:rPr>
              <a:t>: </a:t>
            </a:r>
            <a:r>
              <a:rPr lang="el-GR" smtClean="0">
                <a:latin typeface="+mj-lt"/>
              </a:rPr>
              <a:t>πελάτης</a:t>
            </a:r>
            <a:r>
              <a:rPr lang="el-GR" smtClean="0">
                <a:latin typeface="+mj-lt"/>
              </a:rPr>
              <a:t>, </a:t>
            </a:r>
            <a:r>
              <a:rPr lang="el-GR" smtClean="0">
                <a:latin typeface="+mj-lt"/>
              </a:rPr>
              <a:t>πρόβλημα </a:t>
            </a:r>
            <a:r>
              <a:rPr lang="el-GR" smtClean="0">
                <a:latin typeface="+mj-lt"/>
              </a:rPr>
              <a:t>και </a:t>
            </a:r>
            <a:r>
              <a:rPr lang="el-GR" smtClean="0">
                <a:latin typeface="+mj-lt"/>
              </a:rPr>
              <a:t>λύση</a:t>
            </a:r>
            <a:r>
              <a:rPr lang="el-GR" smtClean="0">
                <a:latin typeface="+mj-lt"/>
              </a:rPr>
              <a:t>,</a:t>
            </a:r>
            <a:r>
              <a:rPr smtClean="0">
                <a:latin typeface="+mj-lt"/>
              </a:rPr>
              <a:t> </a:t>
            </a:r>
            <a:endParaRPr>
              <a:latin typeface="+mj-lt"/>
            </a:endParaRPr>
          </a:p>
          <a:p>
            <a:pPr marL="304549" indent="-304549" algn="just">
              <a:buSzPct val="100000"/>
              <a:buChar char="-"/>
              <a:defRPr sz="2600">
                <a:latin typeface="Arial"/>
                <a:ea typeface="Arial"/>
                <a:cs typeface="Arial"/>
                <a:sym typeface="Arial"/>
              </a:defRPr>
            </a:pPr>
            <a:r>
              <a:rPr lang="el-GR" sz="2600" smtClean="0">
                <a:sym typeface="Arial"/>
              </a:rPr>
              <a:t>προσδιορισμού </a:t>
            </a:r>
            <a:r>
              <a:rPr lang="el-GR" sz="2600" smtClean="0">
                <a:sym typeface="Arial"/>
              </a:rPr>
              <a:t>των πιο ριψοκίνδυνων παραδοχών που πρέπει </a:t>
            </a:r>
            <a:r>
              <a:rPr lang="el-GR" sz="2600" smtClean="0">
                <a:sym typeface="Arial"/>
              </a:rPr>
              <a:t>να </a:t>
            </a:r>
            <a:r>
              <a:rPr lang="el-GR" sz="2600" smtClean="0">
                <a:sym typeface="Arial"/>
              </a:rPr>
              <a:t>δοκιμαστούν</a:t>
            </a:r>
            <a:r>
              <a:rPr lang="el-GR" sz="2600" smtClean="0">
                <a:latin typeface="+mj-lt"/>
                <a:sym typeface="Arial"/>
              </a:rPr>
              <a:t>,</a:t>
            </a:r>
            <a:r>
              <a:rPr smtClean="0">
                <a:latin typeface="+mj-lt"/>
              </a:rPr>
              <a:t> </a:t>
            </a:r>
            <a:endParaRPr>
              <a:latin typeface="+mj-lt"/>
            </a:endParaRPr>
          </a:p>
          <a:p>
            <a:pPr marL="304549" indent="-304549" algn="just">
              <a:buSzPct val="100000"/>
              <a:buChar char="-"/>
              <a:defRPr sz="2600">
                <a:latin typeface="Arial"/>
                <a:ea typeface="Arial"/>
                <a:cs typeface="Arial"/>
                <a:sym typeface="Arial"/>
              </a:defRPr>
            </a:pPr>
            <a:r>
              <a:rPr lang="el-GR" sz="2600" smtClean="0">
                <a:sym typeface="Arial"/>
              </a:rPr>
              <a:t>ορισμού </a:t>
            </a:r>
            <a:r>
              <a:rPr lang="el-GR" sz="2600" smtClean="0">
                <a:sym typeface="Arial"/>
              </a:rPr>
              <a:t>των μεθόδων πειραματισμού και των </a:t>
            </a:r>
            <a:r>
              <a:rPr lang="el-GR" sz="2600" smtClean="0">
                <a:sym typeface="Arial"/>
              </a:rPr>
              <a:t>κριτηρίων </a:t>
            </a:r>
            <a:r>
              <a:rPr lang="el-GR" sz="2600" smtClean="0">
                <a:sym typeface="Arial"/>
              </a:rPr>
              <a:t>επιτυχίας,</a:t>
            </a:r>
            <a:endParaRPr>
              <a:latin typeface="+mj-lt"/>
            </a:endParaRPr>
          </a:p>
          <a:p>
            <a:pPr marL="304549" indent="-304549" algn="just">
              <a:buSzPct val="100000"/>
              <a:buChar char="-"/>
              <a:defRPr sz="2600">
                <a:latin typeface="Arial"/>
                <a:ea typeface="Arial"/>
                <a:cs typeface="Arial"/>
                <a:sym typeface="Arial"/>
              </a:defRPr>
            </a:pPr>
            <a:r>
              <a:rPr lang="el-GR" smtClean="0">
                <a:latin typeface="+mj-lt"/>
              </a:rPr>
              <a:t>συλλογής δεδομένων</a:t>
            </a:r>
            <a:r>
              <a:rPr lang="el-GR" smtClean="0">
                <a:latin typeface="+mj-lt"/>
              </a:rPr>
              <a:t>,</a:t>
            </a:r>
            <a:endParaRPr>
              <a:latin typeface="+mj-lt"/>
            </a:endParaRPr>
          </a:p>
          <a:p>
            <a:pPr marL="304549" indent="-304549" algn="just">
              <a:buSzPct val="100000"/>
              <a:buChar char="-"/>
              <a:defRPr sz="2600">
                <a:latin typeface="Arial"/>
                <a:ea typeface="Arial"/>
                <a:cs typeface="Arial"/>
                <a:sym typeface="Arial"/>
              </a:defRPr>
            </a:pPr>
            <a:r>
              <a:rPr lang="el-GR" smtClean="0">
                <a:latin typeface="+mj-lt"/>
              </a:rPr>
              <a:t>ανάλυσης των αποτελεσμάτων και εκμάθησης</a:t>
            </a:r>
            <a:r>
              <a:rPr smtClean="0">
                <a:latin typeface="+mj-lt"/>
              </a:rPr>
              <a:t>.</a:t>
            </a:r>
            <a:endParaRPr>
              <a:latin typeface="+mj-lt"/>
            </a:endParaRPr>
          </a:p>
        </p:txBody>
      </p:sp>
      <p:sp>
        <p:nvSpPr>
          <p:cNvPr id="192" name="2.1 Purpose and Functioning"/>
          <p:cNvSpPr txBox="1"/>
          <p:nvPr/>
        </p:nvSpPr>
        <p:spPr>
          <a:xfrm>
            <a:off x="5663952" y="1412776"/>
            <a:ext cx="575907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r>
              <a:rPr b="1">
                <a:latin typeface="+mj-lt"/>
              </a:rPr>
              <a:t>2.1 </a:t>
            </a:r>
            <a:r>
              <a:rPr lang="el-GR" b="1" smtClean="0">
                <a:latin typeface="+mj-lt"/>
              </a:rPr>
              <a:t>Σκοπός και λειτουργία </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90"/>
                                        </p:tgtEl>
                                        <p:attrNameLst>
                                          <p:attrName>style.visibility</p:attrName>
                                        </p:attrNameLst>
                                      </p:cBhvr>
                                      <p:to>
                                        <p:strVal val="visible"/>
                                      </p:to>
                                    </p:set>
                                    <p:animEffect transition="in" filter="wipe(left)">
                                      <p:cBhvr>
                                        <p:cTn id="7" dur="500"/>
                                        <p:tgtEl>
                                          <p:spTgt spid="190"/>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187"/>
                                        </p:tgtEl>
                                        <p:attrNameLst>
                                          <p:attrName>style.visibility</p:attrName>
                                        </p:attrNameLst>
                                      </p:cBhvr>
                                      <p:to>
                                        <p:strVal val="visible"/>
                                      </p:to>
                                    </p:set>
                                    <p:anim calcmode="lin" valueType="num">
                                      <p:cBhvr>
                                        <p:cTn id="11" dur="1000" fill="hold"/>
                                        <p:tgtEl>
                                          <p:spTgt spid="187"/>
                                        </p:tgtEl>
                                        <p:attrNameLst>
                                          <p:attrName>ppt_x</p:attrName>
                                        </p:attrNameLst>
                                      </p:cBhvr>
                                      <p:tavLst>
                                        <p:tav tm="0">
                                          <p:val>
                                            <p:strVal val="#ppt_x"/>
                                          </p:val>
                                        </p:tav>
                                        <p:tav tm="100000">
                                          <p:val>
                                            <p:strVal val="#ppt_x"/>
                                          </p:val>
                                        </p:tav>
                                      </p:tavLst>
                                    </p:anim>
                                    <p:anim calcmode="lin" valueType="num">
                                      <p:cBhvr>
                                        <p:cTn id="12" dur="10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2" animBg="1" advAuto="0"/>
      <p:bldP spid="190"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96"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97"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98" name="The Javelin Board is:…"/>
          <p:cNvSpPr txBox="1"/>
          <p:nvPr/>
        </p:nvSpPr>
        <p:spPr>
          <a:xfrm>
            <a:off x="1343472" y="2045454"/>
            <a:ext cx="10441160" cy="3831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2700">
                <a:latin typeface="Arial"/>
                <a:ea typeface="Arial"/>
                <a:cs typeface="Arial"/>
                <a:sym typeface="Arial"/>
              </a:defRPr>
            </a:pPr>
            <a:r>
              <a:rPr lang="el-GR" smtClean="0">
                <a:latin typeface="+mj-lt"/>
              </a:rPr>
              <a:t>Ο </a:t>
            </a:r>
            <a:r>
              <a:rPr lang="el-GR" b="1" smtClean="0">
                <a:latin typeface="+mj-lt"/>
              </a:rPr>
              <a:t>πίνακας</a:t>
            </a:r>
            <a:r>
              <a:rPr smtClean="0">
                <a:latin typeface="+mj-lt"/>
              </a:rPr>
              <a:t> </a:t>
            </a:r>
            <a:r>
              <a:rPr b="1">
                <a:latin typeface="+mj-lt"/>
              </a:rPr>
              <a:t>Javelin </a:t>
            </a:r>
            <a:r>
              <a:rPr lang="el-GR" smtClean="0">
                <a:latin typeface="+mj-lt"/>
              </a:rPr>
              <a:t>είναι</a:t>
            </a:r>
            <a:r>
              <a:rPr smtClean="0">
                <a:latin typeface="+mj-lt"/>
              </a:rPr>
              <a:t>:</a:t>
            </a:r>
            <a:endParaRPr>
              <a:latin typeface="+mj-lt"/>
            </a:endParaRPr>
          </a:p>
          <a:p>
            <a:pPr>
              <a:defRPr sz="2700">
                <a:latin typeface="Arial"/>
                <a:ea typeface="Arial"/>
                <a:cs typeface="Arial"/>
                <a:sym typeface="Arial"/>
              </a:defRPr>
            </a:pPr>
            <a:r>
              <a:rPr>
                <a:latin typeface="+mj-lt"/>
              </a:rPr>
              <a:t> </a:t>
            </a:r>
          </a:p>
          <a:p>
            <a:pPr marL="304549" indent="-304549">
              <a:buSzPct val="100000"/>
              <a:buChar char="-"/>
              <a:defRPr sz="2700">
                <a:latin typeface="Arial"/>
                <a:ea typeface="Arial"/>
                <a:cs typeface="Arial"/>
                <a:sym typeface="Arial"/>
              </a:defRPr>
            </a:pPr>
            <a:r>
              <a:rPr lang="el-GR" sz="2700" smtClean="0">
                <a:latin typeface="+mj-lt"/>
                <a:sym typeface="Arial"/>
              </a:rPr>
              <a:t>εύκολος </a:t>
            </a:r>
            <a:r>
              <a:rPr lang="el-GR" sz="2700" smtClean="0">
                <a:latin typeface="+mj-lt"/>
                <a:sym typeface="Arial"/>
              </a:rPr>
              <a:t>να </a:t>
            </a:r>
            <a:r>
              <a:rPr lang="el-GR" sz="2700" smtClean="0">
                <a:latin typeface="+mj-lt"/>
                <a:sym typeface="Arial"/>
              </a:rPr>
              <a:t>τον </a:t>
            </a:r>
            <a:r>
              <a:rPr lang="el-GR" sz="2700" smtClean="0">
                <a:latin typeface="+mj-lt"/>
                <a:sym typeface="Arial"/>
              </a:rPr>
              <a:t>καταλάβεις</a:t>
            </a:r>
            <a:endParaRPr>
              <a:latin typeface="+mj-lt"/>
            </a:endParaRPr>
          </a:p>
          <a:p>
            <a:pPr marL="304549" indent="-304549">
              <a:buSzPct val="100000"/>
              <a:buChar char="-"/>
              <a:defRPr sz="2700">
                <a:latin typeface="Arial"/>
                <a:ea typeface="Arial"/>
                <a:cs typeface="Arial"/>
                <a:sym typeface="Arial"/>
              </a:defRPr>
            </a:pPr>
            <a:r>
              <a:rPr lang="el-GR" smtClean="0">
                <a:latin typeface="+mj-lt"/>
              </a:rPr>
              <a:t>διασκεδαστικός</a:t>
            </a:r>
            <a:endParaRPr>
              <a:latin typeface="+mj-lt"/>
            </a:endParaRPr>
          </a:p>
          <a:p>
            <a:pPr marL="304549" indent="-304549">
              <a:buSzPct val="100000"/>
              <a:buChar char="-"/>
              <a:defRPr sz="2700">
                <a:latin typeface="Arial"/>
                <a:ea typeface="Arial"/>
                <a:cs typeface="Arial"/>
                <a:sym typeface="Arial"/>
              </a:defRPr>
            </a:pPr>
            <a:r>
              <a:rPr lang="el-GR" smtClean="0">
                <a:latin typeface="+mj-lt"/>
              </a:rPr>
              <a:t>ελκυστικός</a:t>
            </a:r>
            <a:r>
              <a:rPr smtClean="0">
                <a:latin typeface="+mj-lt"/>
              </a:rPr>
              <a:t> </a:t>
            </a:r>
            <a:endParaRPr>
              <a:latin typeface="+mj-lt"/>
            </a:endParaRPr>
          </a:p>
          <a:p>
            <a:pPr marL="304549" indent="-304549">
              <a:buSzPct val="100000"/>
              <a:buChar char="-"/>
              <a:defRPr sz="2700">
                <a:latin typeface="Arial"/>
                <a:ea typeface="Arial"/>
                <a:cs typeface="Arial"/>
                <a:sym typeface="Arial"/>
              </a:defRPr>
            </a:pPr>
            <a:r>
              <a:rPr lang="el-GR" smtClean="0">
                <a:latin typeface="+mj-lt"/>
              </a:rPr>
              <a:t>τον ξεκινάς αμέσως</a:t>
            </a:r>
            <a:endParaRPr>
              <a:latin typeface="+mj-lt"/>
            </a:endParaRPr>
          </a:p>
          <a:p>
            <a:pPr marL="304549" indent="-304549">
              <a:buSzPct val="100000"/>
              <a:buChar char="-"/>
              <a:defRPr sz="2700">
                <a:latin typeface="Arial"/>
                <a:ea typeface="Arial"/>
                <a:cs typeface="Arial"/>
                <a:sym typeface="Arial"/>
              </a:defRPr>
            </a:pPr>
            <a:r>
              <a:rPr lang="el-GR" sz="2700" smtClean="0">
                <a:latin typeface="+mj-lt"/>
                <a:sym typeface="Arial"/>
              </a:rPr>
              <a:t>σε βοηθά </a:t>
            </a:r>
            <a:r>
              <a:rPr lang="el-GR" sz="2700" smtClean="0">
                <a:latin typeface="+mj-lt"/>
                <a:sym typeface="Arial"/>
              </a:rPr>
              <a:t>να </a:t>
            </a:r>
            <a:r>
              <a:rPr lang="el-GR" smtClean="0">
                <a:latin typeface="+mj-lt"/>
              </a:rPr>
              <a:t>αποφασίσεις να κάνεις μεταστροφή ή να επιμείνεις</a:t>
            </a:r>
            <a:endParaRPr>
              <a:latin typeface="+mj-lt"/>
            </a:endParaRPr>
          </a:p>
          <a:p>
            <a:pPr marL="304549" indent="-304549">
              <a:buSzPct val="100000"/>
              <a:buChar char="-"/>
              <a:defRPr sz="2700">
                <a:latin typeface="Arial"/>
                <a:ea typeface="Arial"/>
                <a:cs typeface="Arial"/>
                <a:sym typeface="Arial"/>
              </a:defRPr>
            </a:pPr>
            <a:r>
              <a:rPr lang="el-GR" sz="2700" smtClean="0">
                <a:latin typeface="+mj-lt"/>
                <a:sym typeface="Arial"/>
              </a:rPr>
              <a:t>σε βοηθά να εντοπίζεις τις αποτυχίες εγκαίρως για να πετύχεις πιο γρήγορα</a:t>
            </a:r>
            <a:r>
              <a:rPr smtClean="0">
                <a:latin typeface="+mj-lt"/>
              </a:rPr>
              <a:t>!</a:t>
            </a:r>
            <a:endParaRPr>
              <a:latin typeface="+mj-lt"/>
            </a:endParaRPr>
          </a:p>
        </p:txBody>
      </p:sp>
      <p:sp>
        <p:nvSpPr>
          <p:cNvPr id="8" name="Unit 2: The Javelin Board"/>
          <p:cNvSpPr txBox="1"/>
          <p:nvPr/>
        </p:nvSpPr>
        <p:spPr>
          <a:xfrm>
            <a:off x="3071664" y="548680"/>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
        <p:nvSpPr>
          <p:cNvPr id="9" name="2.1 Purpose and Functioning"/>
          <p:cNvSpPr txBox="1"/>
          <p:nvPr/>
        </p:nvSpPr>
        <p:spPr>
          <a:xfrm>
            <a:off x="5663952" y="1412776"/>
            <a:ext cx="575907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r>
              <a:rPr b="1">
                <a:latin typeface="+mj-lt"/>
              </a:rPr>
              <a:t>2.1 </a:t>
            </a:r>
            <a:r>
              <a:rPr lang="el-GR" b="1" smtClean="0">
                <a:latin typeface="+mj-lt"/>
              </a:rPr>
              <a:t>Σκοπός και λειτουργία </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97"/>
                                        </p:tgtEl>
                                        <p:attrNameLst>
                                          <p:attrName>style.visibility</p:attrName>
                                        </p:attrNameLst>
                                      </p:cBhvr>
                                      <p:to>
                                        <p:strVal val="visible"/>
                                      </p:to>
                                    </p:set>
                                    <p:animEffect transition="in" filter="wipe(left)">
                                      <p:cBhvr>
                                        <p:cTn id="7" dur="500"/>
                                        <p:tgtEl>
                                          <p:spTgt spid="197"/>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animBg="1" advAuto="0"/>
      <p:bldP spid="8"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03"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204"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205" name="Through the Javelin Board you will:…"/>
          <p:cNvSpPr txBox="1"/>
          <p:nvPr/>
        </p:nvSpPr>
        <p:spPr>
          <a:xfrm>
            <a:off x="4253574" y="2492896"/>
            <a:ext cx="7013068" cy="3213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700">
                <a:latin typeface="Arial"/>
                <a:ea typeface="Arial"/>
                <a:cs typeface="Arial"/>
                <a:sym typeface="Arial"/>
              </a:defRPr>
            </a:pPr>
            <a:r>
              <a:rPr lang="el-GR" smtClean="0"/>
              <a:t>Μέσω του </a:t>
            </a:r>
            <a:r>
              <a:rPr lang="el-GR" b="1" smtClean="0"/>
              <a:t>πίνακα</a:t>
            </a:r>
            <a:r>
              <a:rPr lang="el-GR" smtClean="0"/>
              <a:t> </a:t>
            </a:r>
            <a:r>
              <a:rPr b="1" smtClean="0"/>
              <a:t>Javelin</a:t>
            </a:r>
            <a:r>
              <a:rPr lang="el-GR" b="1" smtClean="0"/>
              <a:t> </a:t>
            </a:r>
            <a:r>
              <a:rPr lang="el-GR" smtClean="0"/>
              <a:t>θα</a:t>
            </a:r>
            <a:r>
              <a:rPr smtClean="0"/>
              <a:t>: </a:t>
            </a:r>
            <a:endParaRPr/>
          </a:p>
          <a:p>
            <a:pPr>
              <a:defRPr sz="2700">
                <a:latin typeface="Arial"/>
                <a:ea typeface="Arial"/>
                <a:cs typeface="Arial"/>
                <a:sym typeface="Arial"/>
              </a:defRPr>
            </a:pPr>
            <a:endParaRPr/>
          </a:p>
          <a:p>
            <a:pPr marL="220578" indent="-220578">
              <a:buSzPct val="100000"/>
              <a:buFontTx/>
              <a:buChar char="•"/>
              <a:defRPr sz="2700">
                <a:latin typeface="Arial"/>
                <a:ea typeface="Arial"/>
                <a:cs typeface="Arial"/>
                <a:sym typeface="Arial"/>
              </a:defRPr>
            </a:pPr>
            <a:r>
              <a:rPr lang="el-GR" sz="2700" smtClean="0">
                <a:latin typeface="Arial"/>
                <a:ea typeface="Arial"/>
                <a:cs typeface="Arial"/>
                <a:sym typeface="Arial"/>
              </a:rPr>
              <a:t>αναγνωρίσεις τον πελάτη σου,</a:t>
            </a:r>
          </a:p>
          <a:p>
            <a:pPr marL="220578" indent="-220578">
              <a:buSzPct val="100000"/>
              <a:buFontTx/>
              <a:buChar char="•"/>
              <a:defRPr sz="2700">
                <a:latin typeface="Arial"/>
                <a:ea typeface="Arial"/>
                <a:cs typeface="Arial"/>
                <a:sym typeface="Arial"/>
              </a:defRPr>
            </a:pPr>
            <a:r>
              <a:rPr lang="el-GR" sz="2700" smtClean="0">
                <a:latin typeface="Arial"/>
                <a:ea typeface="Arial"/>
                <a:cs typeface="Arial"/>
                <a:sym typeface="Arial"/>
              </a:rPr>
              <a:t>καθορίσεις </a:t>
            </a:r>
            <a:r>
              <a:rPr lang="el-GR" sz="2700" smtClean="0">
                <a:latin typeface="Arial"/>
                <a:ea typeface="Arial"/>
                <a:cs typeface="Arial"/>
                <a:sym typeface="Arial"/>
              </a:rPr>
              <a:t>το πρόβλημα και τη λύση του,</a:t>
            </a:r>
          </a:p>
          <a:p>
            <a:pPr marL="220578" indent="-220578">
              <a:buSzPct val="100000"/>
              <a:buFontTx/>
              <a:buChar char="•"/>
              <a:defRPr sz="2700">
                <a:latin typeface="Arial"/>
                <a:ea typeface="Arial"/>
                <a:cs typeface="Arial"/>
                <a:sym typeface="Arial"/>
              </a:defRPr>
            </a:pPr>
            <a:r>
              <a:rPr lang="el-GR" sz="2700" smtClean="0">
                <a:latin typeface="Arial"/>
                <a:ea typeface="Arial"/>
                <a:cs typeface="Arial"/>
                <a:sym typeface="Arial"/>
              </a:rPr>
              <a:t>επικυρώσεις </a:t>
            </a:r>
            <a:r>
              <a:rPr lang="el-GR" sz="2700" smtClean="0">
                <a:latin typeface="Arial"/>
                <a:ea typeface="Arial"/>
                <a:cs typeface="Arial"/>
                <a:sym typeface="Arial"/>
              </a:rPr>
              <a:t>τις ιδέες σου,</a:t>
            </a:r>
          </a:p>
          <a:p>
            <a:pPr marL="220578" indent="-220578">
              <a:buSzPct val="100000"/>
              <a:buFontTx/>
              <a:buChar char="•"/>
              <a:defRPr sz="2700">
                <a:latin typeface="Arial"/>
                <a:ea typeface="Arial"/>
                <a:cs typeface="Arial"/>
                <a:sym typeface="Arial"/>
              </a:defRPr>
            </a:pPr>
            <a:r>
              <a:rPr lang="el-GR" sz="2700" smtClean="0">
                <a:latin typeface="Arial"/>
                <a:ea typeface="Arial"/>
                <a:cs typeface="Arial"/>
                <a:sym typeface="Arial"/>
              </a:rPr>
              <a:t>ορίσεις </a:t>
            </a:r>
            <a:r>
              <a:rPr lang="el-GR" sz="2700" smtClean="0">
                <a:latin typeface="Arial"/>
                <a:ea typeface="Arial"/>
                <a:cs typeface="Arial"/>
                <a:sym typeface="Arial"/>
              </a:rPr>
              <a:t>τη βέλτιστη στρατηγική για την </a:t>
            </a:r>
            <a:r>
              <a:rPr lang="en-GB" sz="2700" smtClean="0">
                <a:latin typeface="Arial"/>
                <a:ea typeface="Arial"/>
                <a:cs typeface="Arial"/>
                <a:sym typeface="Arial"/>
              </a:rPr>
              <a:t>start-up</a:t>
            </a:r>
            <a:r>
              <a:rPr lang="el-GR" sz="2700" smtClean="0">
                <a:latin typeface="Arial"/>
                <a:ea typeface="Arial"/>
                <a:cs typeface="Arial"/>
                <a:sym typeface="Arial"/>
              </a:rPr>
              <a:t> </a:t>
            </a:r>
            <a:r>
              <a:rPr lang="el-GR" sz="2700" smtClean="0">
                <a:latin typeface="Arial"/>
                <a:ea typeface="Arial"/>
                <a:cs typeface="Arial"/>
                <a:sym typeface="Arial"/>
              </a:rPr>
              <a:t>σου</a:t>
            </a:r>
            <a:r>
              <a:rPr lang="el-GR" sz="2700" smtClean="0">
                <a:latin typeface="Arial"/>
                <a:ea typeface="Arial"/>
                <a:cs typeface="Arial"/>
                <a:sym typeface="Arial"/>
              </a:rPr>
              <a:t>.</a:t>
            </a:r>
            <a:endParaRPr lang="el-GR" sz="2700" smtClean="0">
              <a:latin typeface="Arial"/>
              <a:ea typeface="Arial"/>
              <a:cs typeface="Arial"/>
              <a:sym typeface="Arial"/>
            </a:endParaRPr>
          </a:p>
        </p:txBody>
      </p:sp>
      <p:pic>
        <p:nvPicPr>
          <p:cNvPr id="207" name="4094004.jpg" descr="4094004.jpg"/>
          <p:cNvPicPr>
            <a:picLocks noChangeAspect="1"/>
          </p:cNvPicPr>
          <p:nvPr/>
        </p:nvPicPr>
        <p:blipFill>
          <a:blip r:embed="rId5" cstate="print">
            <a:extLst/>
          </a:blip>
          <a:stretch>
            <a:fillRect/>
          </a:stretch>
        </p:blipFill>
        <p:spPr>
          <a:xfrm>
            <a:off x="752475" y="2539999"/>
            <a:ext cx="2984501" cy="2984501"/>
          </a:xfrm>
          <a:prstGeom prst="rect">
            <a:avLst/>
          </a:prstGeom>
          <a:ln w="12700">
            <a:miter lim="400000"/>
          </a:ln>
        </p:spPr>
      </p:pic>
      <p:sp>
        <p:nvSpPr>
          <p:cNvPr id="9" name="Unit 2: The Javelin Board"/>
          <p:cNvSpPr txBox="1"/>
          <p:nvPr/>
        </p:nvSpPr>
        <p:spPr>
          <a:xfrm>
            <a:off x="3071664" y="548680"/>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
        <p:nvSpPr>
          <p:cNvPr id="10" name="2.1 Purpose and Functioning"/>
          <p:cNvSpPr txBox="1"/>
          <p:nvPr/>
        </p:nvSpPr>
        <p:spPr>
          <a:xfrm>
            <a:off x="5663952" y="1412776"/>
            <a:ext cx="575907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r>
              <a:rPr b="1">
                <a:latin typeface="+mj-lt"/>
              </a:rPr>
              <a:t>2.1 </a:t>
            </a:r>
            <a:r>
              <a:rPr lang="el-GR" b="1" smtClean="0">
                <a:latin typeface="+mj-lt"/>
              </a:rPr>
              <a:t>Σκοπός και λειτουργία </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04"/>
                                        </p:tgtEl>
                                        <p:attrNameLst>
                                          <p:attrName>style.visibility</p:attrName>
                                        </p:attrNameLst>
                                      </p:cBhvr>
                                      <p:to>
                                        <p:strVal val="visible"/>
                                      </p:to>
                                    </p:set>
                                    <p:animEffect transition="in" filter="wipe(left)">
                                      <p:cBhvr>
                                        <p:cTn id="7" dur="500"/>
                                        <p:tgtEl>
                                          <p:spTgt spid="204"/>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animBg="1" advAuto="0"/>
      <p:bldP spid="9"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81"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82" name="image.png" descr="image.png"/>
          <p:cNvPicPr>
            <a:picLocks noChangeAspect="1"/>
          </p:cNvPicPr>
          <p:nvPr/>
        </p:nvPicPr>
        <p:blipFill>
          <a:blip r:embed="rId4" cstate="print">
            <a:extLst/>
          </a:blip>
          <a:stretch>
            <a:fillRect/>
          </a:stretch>
        </p:blipFill>
        <p:spPr>
          <a:xfrm>
            <a:off x="293687" y="438150"/>
            <a:ext cx="3902076" cy="1219200"/>
          </a:xfrm>
          <a:prstGeom prst="rect">
            <a:avLst/>
          </a:prstGeom>
          <a:ln w="12700">
            <a:miter lim="400000"/>
          </a:ln>
        </p:spPr>
      </p:pic>
      <p:sp>
        <p:nvSpPr>
          <p:cNvPr id="83" name="Objectives and Goals"/>
          <p:cNvSpPr txBox="1"/>
          <p:nvPr/>
        </p:nvSpPr>
        <p:spPr>
          <a:xfrm>
            <a:off x="5665787" y="661987"/>
            <a:ext cx="631198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400">
                <a:latin typeface="Arial Rounded MT Bold"/>
                <a:ea typeface="Arial Rounded MT Bold"/>
                <a:cs typeface="Arial Rounded MT Bold"/>
                <a:sym typeface="Arial Rounded MT Bold"/>
              </a:defRPr>
            </a:lvl1pPr>
          </a:lstStyle>
          <a:p>
            <a:r>
              <a:rPr lang="el-GR" sz="4000" b="1" smtClean="0">
                <a:latin typeface="+mj-lt"/>
              </a:rPr>
              <a:t>Στόχοι και Αποτελέσματα</a:t>
            </a:r>
            <a:endParaRPr sz="4000" b="1">
              <a:latin typeface="+mj-lt"/>
            </a:endParaRPr>
          </a:p>
        </p:txBody>
      </p:sp>
      <p:sp>
        <p:nvSpPr>
          <p:cNvPr id="84" name="At the end of this module you will be able to:…"/>
          <p:cNvSpPr txBox="1"/>
          <p:nvPr/>
        </p:nvSpPr>
        <p:spPr>
          <a:xfrm>
            <a:off x="407368" y="1772816"/>
            <a:ext cx="11495783" cy="4293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indent="80962">
              <a:lnSpc>
                <a:spcPct val="150000"/>
              </a:lnSpc>
              <a:defRPr sz="3200">
                <a:latin typeface="Arial Rounded MT Bold"/>
                <a:ea typeface="Arial Rounded MT Bold"/>
                <a:cs typeface="Arial Rounded MT Bold"/>
                <a:sym typeface="Arial Rounded MT Bold"/>
              </a:defRPr>
            </a:pPr>
            <a:r>
              <a:rPr lang="el-GR" sz="3200" smtClean="0">
                <a:latin typeface="+mj-lt"/>
              </a:rPr>
              <a:t>Στο τέλος αυτής της Ενότητας θα είσαι σε θέση να</a:t>
            </a:r>
            <a:r>
              <a:rPr sz="3200" smtClean="0">
                <a:latin typeface="+mj-lt"/>
              </a:rPr>
              <a:t>:</a:t>
            </a:r>
            <a:endParaRPr sz="3200">
              <a:latin typeface="+mj-lt"/>
            </a:endParaRPr>
          </a:p>
          <a:p>
            <a:pPr marL="330200" indent="-330200">
              <a:lnSpc>
                <a:spcPct val="112000"/>
              </a:lnSpc>
              <a:spcAft>
                <a:spcPts val="400"/>
              </a:spcAft>
              <a:buSzPct val="100000"/>
              <a:buChar char="✦"/>
              <a:defRPr sz="2700">
                <a:latin typeface="Arial"/>
                <a:ea typeface="Arial"/>
                <a:cs typeface="Arial"/>
                <a:sym typeface="Arial"/>
              </a:defRPr>
            </a:pPr>
            <a:r>
              <a:rPr lang="el-GR" sz="2700" smtClean="0">
                <a:sym typeface="Arial"/>
              </a:rPr>
              <a:t>Παρουσιάζεις αποτελεσματικά την επιχείρησή σου (ιδέα, στόχους, προϊόν, υπηρεσίες) </a:t>
            </a:r>
          </a:p>
          <a:p>
            <a:pPr marL="330200" indent="-330200">
              <a:lnSpc>
                <a:spcPct val="112000"/>
              </a:lnSpc>
              <a:spcAft>
                <a:spcPts val="400"/>
              </a:spcAft>
              <a:buSzPct val="100000"/>
              <a:buChar char="✦"/>
              <a:defRPr sz="2700">
                <a:latin typeface="Arial"/>
                <a:ea typeface="Arial"/>
                <a:cs typeface="Arial"/>
                <a:sym typeface="Arial"/>
              </a:defRPr>
            </a:pPr>
            <a:r>
              <a:rPr lang="el-GR" sz="2700" smtClean="0">
                <a:sym typeface="Arial"/>
              </a:rPr>
              <a:t>Γράφεις ένα ισχυρό </a:t>
            </a:r>
            <a:r>
              <a:rPr lang="en-GB" sz="2700" smtClean="0">
                <a:sym typeface="Arial"/>
              </a:rPr>
              <a:t>pitch</a:t>
            </a:r>
            <a:r>
              <a:rPr lang="el-GR" sz="2700" smtClean="0">
                <a:sym typeface="Arial"/>
              </a:rPr>
              <a:t> κεντρικής ιδέας για την επιχείρησή σου</a:t>
            </a:r>
            <a:endParaRPr>
              <a:latin typeface="+mj-lt"/>
            </a:endParaRPr>
          </a:p>
          <a:p>
            <a:pPr marL="330200" indent="-330200">
              <a:lnSpc>
                <a:spcPct val="112000"/>
              </a:lnSpc>
              <a:spcAft>
                <a:spcPts val="400"/>
              </a:spcAft>
              <a:buSzPct val="100000"/>
              <a:buChar char="✦"/>
              <a:defRPr sz="2700">
                <a:latin typeface="Arial"/>
                <a:ea typeface="Arial"/>
                <a:cs typeface="Arial"/>
                <a:sym typeface="Arial"/>
              </a:defRPr>
            </a:pPr>
            <a:r>
              <a:rPr lang="el-GR" sz="2700" smtClean="0">
                <a:sym typeface="Arial"/>
              </a:rPr>
              <a:t>Επικυρώνεις την ιδέα σου μέσω πειραμάτων</a:t>
            </a:r>
            <a:endParaRPr>
              <a:latin typeface="+mj-lt"/>
            </a:endParaRPr>
          </a:p>
          <a:p>
            <a:pPr marL="330200" indent="-330200">
              <a:lnSpc>
                <a:spcPct val="112000"/>
              </a:lnSpc>
              <a:spcAft>
                <a:spcPts val="400"/>
              </a:spcAft>
              <a:buSzPct val="100000"/>
              <a:buChar char="✦"/>
              <a:defRPr sz="2700">
                <a:latin typeface="Arial"/>
                <a:ea typeface="Arial"/>
                <a:cs typeface="Arial"/>
                <a:sym typeface="Arial"/>
              </a:defRPr>
            </a:pPr>
            <a:r>
              <a:rPr lang="el-GR" smtClean="0">
                <a:latin typeface="+mj-lt"/>
              </a:rPr>
              <a:t>Ανακαλύπτεις τον πελάτη σου</a:t>
            </a:r>
            <a:r>
              <a:rPr smtClean="0">
                <a:latin typeface="+mj-lt"/>
              </a:rPr>
              <a:t>: </a:t>
            </a:r>
            <a:r>
              <a:rPr lang="el-GR" sz="2700" smtClean="0">
                <a:sym typeface="Arial"/>
              </a:rPr>
              <a:t>να τον γνωρίσεις καλύτερα και να τον προσεγγίσεις εύκολα</a:t>
            </a:r>
            <a:endParaRPr>
              <a:latin typeface="+mj-lt"/>
            </a:endParaRPr>
          </a:p>
          <a:p>
            <a:pPr marL="330200" indent="-330200">
              <a:lnSpc>
                <a:spcPct val="112000"/>
              </a:lnSpc>
              <a:spcAft>
                <a:spcPts val="400"/>
              </a:spcAft>
              <a:buSzPct val="100000"/>
              <a:buChar char="✦"/>
              <a:defRPr sz="2700">
                <a:latin typeface="Arial"/>
                <a:ea typeface="Arial"/>
                <a:cs typeface="Arial"/>
                <a:sym typeface="Arial"/>
              </a:defRPr>
            </a:pPr>
            <a:r>
              <a:rPr lang="el-GR" smtClean="0">
                <a:latin typeface="+mj-lt"/>
              </a:rPr>
              <a:t>Κάνεις </a:t>
            </a:r>
            <a:r>
              <a:rPr lang="el-GR" sz="2700" smtClean="0">
                <a:sym typeface="Arial"/>
              </a:rPr>
              <a:t>λιτή επιχειρηματική εκκίνηση </a:t>
            </a:r>
            <a:endParaRPr>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11"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212"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213" name="Left side:…"/>
          <p:cNvSpPr txBox="1"/>
          <p:nvPr/>
        </p:nvSpPr>
        <p:spPr>
          <a:xfrm>
            <a:off x="839416" y="2654242"/>
            <a:ext cx="2557041" cy="3151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200" b="1" i="1">
                <a:latin typeface="Arial"/>
                <a:ea typeface="Arial"/>
                <a:cs typeface="Arial"/>
                <a:sym typeface="Arial"/>
              </a:defRPr>
            </a:pPr>
            <a:r>
              <a:rPr lang="el-GR" smtClean="0">
                <a:latin typeface="+mj-lt"/>
              </a:rPr>
              <a:t>Αριστερή πλευρά</a:t>
            </a:r>
            <a:r>
              <a:rPr smtClean="0">
                <a:latin typeface="+mj-lt"/>
              </a:rPr>
              <a:t>:</a:t>
            </a:r>
            <a:endParaRPr>
              <a:latin typeface="+mj-lt"/>
            </a:endParaRPr>
          </a:p>
          <a:p>
            <a:pPr>
              <a:defRPr sz="2200" i="1">
                <a:latin typeface="Arial"/>
                <a:ea typeface="Arial"/>
                <a:cs typeface="Arial"/>
                <a:sym typeface="Arial"/>
              </a:defRPr>
            </a:pPr>
            <a:r>
              <a:rPr lang="el-GR" smtClean="0">
                <a:latin typeface="+mj-lt"/>
              </a:rPr>
              <a:t>Πρέπει να ξεκινήσεις από εδώ</a:t>
            </a:r>
            <a:r>
              <a:rPr smtClean="0">
                <a:latin typeface="+mj-lt"/>
              </a:rPr>
              <a:t>! </a:t>
            </a:r>
            <a:endParaRPr>
              <a:latin typeface="+mj-lt"/>
            </a:endParaRPr>
          </a:p>
          <a:p>
            <a:pPr>
              <a:defRPr sz="1000" i="1">
                <a:latin typeface="Arial"/>
                <a:ea typeface="Arial"/>
                <a:cs typeface="Arial"/>
                <a:sym typeface="Arial"/>
              </a:defRPr>
            </a:pPr>
            <a:endParaRPr>
              <a:latin typeface="+mj-lt"/>
            </a:endParaRPr>
          </a:p>
          <a:p>
            <a:pPr>
              <a:defRPr sz="2000">
                <a:latin typeface="Arial"/>
                <a:ea typeface="Arial"/>
                <a:cs typeface="Arial"/>
                <a:sym typeface="Arial"/>
              </a:defRPr>
            </a:pPr>
            <a:r>
              <a:rPr lang="el-GR" sz="2000" smtClean="0">
                <a:sym typeface="Arial"/>
              </a:rPr>
              <a:t>Είναι η περιοχή του καταιγισμού </a:t>
            </a:r>
            <a:r>
              <a:rPr lang="el-GR" sz="2000" smtClean="0">
                <a:sym typeface="Arial"/>
              </a:rPr>
              <a:t>ιδεών, </a:t>
            </a:r>
            <a:r>
              <a:rPr lang="el-GR" sz="2000" smtClean="0">
                <a:sym typeface="Arial"/>
              </a:rPr>
              <a:t>όπου </a:t>
            </a:r>
            <a:r>
              <a:rPr lang="el-GR" sz="2000" smtClean="0">
                <a:sym typeface="Arial"/>
              </a:rPr>
              <a:t>η υπόθεση </a:t>
            </a:r>
            <a:r>
              <a:rPr lang="el-GR" sz="2000" smtClean="0">
                <a:sym typeface="Arial"/>
              </a:rPr>
              <a:t>που </a:t>
            </a:r>
            <a:r>
              <a:rPr lang="el-GR" sz="2000" smtClean="0">
                <a:sym typeface="Arial"/>
              </a:rPr>
              <a:t>θα </a:t>
            </a:r>
            <a:r>
              <a:rPr lang="el-GR" sz="2000" smtClean="0">
                <a:sym typeface="Arial"/>
              </a:rPr>
              <a:t>εξεταστεί θα καταγραφεί </a:t>
            </a:r>
            <a:r>
              <a:rPr lang="el-GR" sz="2000" smtClean="0">
                <a:sym typeface="Arial"/>
              </a:rPr>
              <a:t>μέσω των </a:t>
            </a:r>
            <a:r>
              <a:rPr lang="en-GB" sz="2000" smtClean="0">
                <a:sym typeface="Arial"/>
              </a:rPr>
              <a:t>post</a:t>
            </a:r>
            <a:r>
              <a:rPr lang="el-GR" sz="2000" smtClean="0">
                <a:sym typeface="Arial"/>
              </a:rPr>
              <a:t>-</a:t>
            </a:r>
            <a:r>
              <a:rPr lang="en-GB" sz="2000" smtClean="0">
                <a:sym typeface="Arial"/>
              </a:rPr>
              <a:t>its</a:t>
            </a:r>
            <a:r>
              <a:rPr lang="el-GR" sz="2000" smtClean="0">
                <a:sym typeface="Arial"/>
              </a:rPr>
              <a:t>.</a:t>
            </a:r>
            <a:endParaRPr>
              <a:latin typeface="+mj-lt"/>
            </a:endParaRPr>
          </a:p>
        </p:txBody>
      </p:sp>
      <p:pic>
        <p:nvPicPr>
          <p:cNvPr id="215" name="1*2yL_62ZUClv_4aB4fwCAXw-2.jpeg" descr="1*2yL_62ZUClv_4aB4fwCAXw-2.jpeg"/>
          <p:cNvPicPr>
            <a:picLocks noChangeAspect="1"/>
          </p:cNvPicPr>
          <p:nvPr/>
        </p:nvPicPr>
        <p:blipFill>
          <a:blip r:embed="rId5" cstate="print">
            <a:extLst/>
          </a:blip>
          <a:stretch>
            <a:fillRect/>
          </a:stretch>
        </p:blipFill>
        <p:spPr>
          <a:xfrm>
            <a:off x="3720713" y="2427969"/>
            <a:ext cx="4750574" cy="3162525"/>
          </a:xfrm>
          <a:prstGeom prst="rect">
            <a:avLst/>
          </a:prstGeom>
          <a:ln w="12700">
            <a:miter lim="400000"/>
          </a:ln>
        </p:spPr>
      </p:pic>
      <p:sp>
        <p:nvSpPr>
          <p:cNvPr id="216" name="Right side:…"/>
          <p:cNvSpPr txBox="1"/>
          <p:nvPr/>
        </p:nvSpPr>
        <p:spPr>
          <a:xfrm>
            <a:off x="8832304" y="2132856"/>
            <a:ext cx="3102770" cy="1904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200" b="1" i="1">
                <a:latin typeface="Arial"/>
                <a:ea typeface="Arial"/>
                <a:cs typeface="Arial"/>
                <a:sym typeface="Arial"/>
              </a:defRPr>
            </a:pPr>
            <a:r>
              <a:rPr lang="el-GR" smtClean="0">
                <a:latin typeface="+mj-lt"/>
              </a:rPr>
              <a:t>Δεξιά πλευρά</a:t>
            </a:r>
            <a:r>
              <a:rPr smtClean="0">
                <a:latin typeface="+mj-lt"/>
              </a:rPr>
              <a:t>:</a:t>
            </a:r>
            <a:endParaRPr>
              <a:latin typeface="+mj-lt"/>
            </a:endParaRPr>
          </a:p>
          <a:p>
            <a:pPr>
              <a:defRPr sz="2200" i="1">
                <a:latin typeface="Arial"/>
                <a:ea typeface="Arial"/>
                <a:cs typeface="Arial"/>
                <a:sym typeface="Arial"/>
              </a:defRPr>
            </a:pPr>
            <a:r>
              <a:rPr lang="el-GR" smtClean="0">
                <a:latin typeface="+mj-lt"/>
              </a:rPr>
              <a:t>Το δεύτερο βήμα σου</a:t>
            </a:r>
            <a:r>
              <a:rPr smtClean="0">
                <a:latin typeface="+mj-lt"/>
              </a:rPr>
              <a:t>! </a:t>
            </a:r>
            <a:endParaRPr>
              <a:latin typeface="+mj-lt"/>
            </a:endParaRPr>
          </a:p>
          <a:p>
            <a:pPr>
              <a:defRPr sz="1000">
                <a:latin typeface="Arial"/>
                <a:ea typeface="Arial"/>
                <a:cs typeface="Arial"/>
                <a:sym typeface="Arial"/>
              </a:defRPr>
            </a:pPr>
            <a:endParaRPr>
              <a:latin typeface="+mj-lt"/>
            </a:endParaRPr>
          </a:p>
          <a:p>
            <a:pPr>
              <a:defRPr sz="2000">
                <a:latin typeface="Arial"/>
                <a:ea typeface="Arial"/>
                <a:cs typeface="Arial"/>
                <a:sym typeface="Arial"/>
              </a:defRPr>
            </a:pPr>
            <a:r>
              <a:rPr lang="el-GR" smtClean="0">
                <a:latin typeface="+mj-lt"/>
              </a:rPr>
              <a:t>Είναι η περιοχή εκτέλεσης</a:t>
            </a:r>
            <a:r>
              <a:rPr smtClean="0">
                <a:latin typeface="+mj-lt"/>
              </a:rPr>
              <a:t>, </a:t>
            </a:r>
            <a:r>
              <a:rPr lang="el-GR" smtClean="0">
                <a:latin typeface="+mj-lt"/>
              </a:rPr>
              <a:t>όπου θα διεξαχθούν τα πειράματα</a:t>
            </a:r>
            <a:r>
              <a:rPr smtClean="0">
                <a:latin typeface="+mj-lt"/>
              </a:rPr>
              <a:t>. </a:t>
            </a:r>
            <a:endParaRPr>
              <a:latin typeface="+mj-lt"/>
            </a:endParaRPr>
          </a:p>
        </p:txBody>
      </p:sp>
      <p:sp>
        <p:nvSpPr>
          <p:cNvPr id="217" name="Up to the bottom:…"/>
          <p:cNvSpPr txBox="1"/>
          <p:nvPr/>
        </p:nvSpPr>
        <p:spPr>
          <a:xfrm>
            <a:off x="8795543" y="4032250"/>
            <a:ext cx="3102770" cy="2211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200" b="1" i="1">
                <a:latin typeface="Arial"/>
                <a:ea typeface="Arial"/>
                <a:cs typeface="Arial"/>
                <a:sym typeface="Arial"/>
              </a:defRPr>
            </a:pPr>
            <a:r>
              <a:rPr lang="el-GR" smtClean="0">
                <a:latin typeface="+mj-lt"/>
              </a:rPr>
              <a:t>Κάτω πλευρά</a:t>
            </a:r>
            <a:r>
              <a:rPr smtClean="0">
                <a:latin typeface="+mj-lt"/>
              </a:rPr>
              <a:t>:</a:t>
            </a:r>
            <a:endParaRPr>
              <a:latin typeface="+mj-lt"/>
            </a:endParaRPr>
          </a:p>
          <a:p>
            <a:pPr>
              <a:defRPr sz="2200" i="1">
                <a:latin typeface="Arial"/>
                <a:ea typeface="Arial"/>
                <a:cs typeface="Arial"/>
                <a:sym typeface="Arial"/>
              </a:defRPr>
            </a:pPr>
            <a:r>
              <a:rPr lang="el-GR" smtClean="0">
                <a:latin typeface="+mj-lt"/>
              </a:rPr>
              <a:t>Βγες απ’ το κτίριο</a:t>
            </a:r>
            <a:r>
              <a:rPr smtClean="0">
                <a:latin typeface="+mj-lt"/>
              </a:rPr>
              <a:t>! </a:t>
            </a:r>
            <a:endParaRPr>
              <a:latin typeface="+mj-lt"/>
            </a:endParaRPr>
          </a:p>
          <a:p>
            <a:pPr>
              <a:defRPr sz="1000">
                <a:latin typeface="Arial"/>
                <a:ea typeface="Arial"/>
                <a:cs typeface="Arial"/>
                <a:sym typeface="Arial"/>
              </a:defRPr>
            </a:pPr>
            <a:endParaRPr>
              <a:latin typeface="+mj-lt"/>
            </a:endParaRPr>
          </a:p>
          <a:p>
            <a:pPr>
              <a:defRPr sz="2000">
                <a:latin typeface="Arial"/>
                <a:ea typeface="Arial"/>
                <a:cs typeface="Arial"/>
                <a:sym typeface="Arial"/>
              </a:defRPr>
            </a:pPr>
            <a:r>
              <a:rPr lang="el-GR" smtClean="0">
                <a:latin typeface="+mj-lt"/>
              </a:rPr>
              <a:t>Εδώ θα λάβεις τα αποτελέσματα</a:t>
            </a:r>
            <a:r>
              <a:rPr smtClean="0">
                <a:latin typeface="+mj-lt"/>
              </a:rPr>
              <a:t>, </a:t>
            </a:r>
            <a:r>
              <a:rPr lang="el-GR" smtClean="0">
                <a:latin typeface="+mj-lt"/>
              </a:rPr>
              <a:t>θα αποφασίσεις</a:t>
            </a:r>
            <a:r>
              <a:rPr smtClean="0">
                <a:latin typeface="+mj-lt"/>
              </a:rPr>
              <a:t> </a:t>
            </a:r>
            <a:r>
              <a:rPr lang="el-GR" smtClean="0">
                <a:latin typeface="+mj-lt"/>
              </a:rPr>
              <a:t>και θα μάθεις από την ίδια τη διαδικασία</a:t>
            </a:r>
            <a:r>
              <a:rPr smtClean="0">
                <a:latin typeface="+mj-lt"/>
              </a:rPr>
              <a:t>! </a:t>
            </a:r>
            <a:endParaRPr>
              <a:latin typeface="+mj-lt"/>
            </a:endParaRPr>
          </a:p>
        </p:txBody>
      </p:sp>
      <p:sp>
        <p:nvSpPr>
          <p:cNvPr id="218" name="Triangolo"/>
          <p:cNvSpPr/>
          <p:nvPr/>
        </p:nvSpPr>
        <p:spPr>
          <a:xfrm rot="16200000">
            <a:off x="8269076" y="2921827"/>
            <a:ext cx="826005" cy="2174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a:solidFill>
              <a:srgbClr val="46AAC4"/>
            </a:solidFill>
          </a:ln>
          <a:effectLst>
            <a:outerShdw blurRad="38100" dist="23000" dir="5400000" rotWithShape="0">
              <a:srgbClr val="000000">
                <a:alpha val="35000"/>
              </a:srgbClr>
            </a:outerShdw>
          </a:effectLst>
        </p:spPr>
        <p:txBody>
          <a:bodyPr lIns="45719" rIns="45719"/>
          <a:lstStyle/>
          <a:p>
            <a:pPr>
              <a:defRPr>
                <a:solidFill>
                  <a:srgbClr val="FFFFFF"/>
                </a:solidFill>
              </a:defRPr>
            </a:pPr>
            <a:endParaRPr/>
          </a:p>
        </p:txBody>
      </p:sp>
      <p:sp>
        <p:nvSpPr>
          <p:cNvPr id="219" name="Triangolo"/>
          <p:cNvSpPr/>
          <p:nvPr/>
        </p:nvSpPr>
        <p:spPr>
          <a:xfrm rot="16200000">
            <a:off x="8269076" y="5029241"/>
            <a:ext cx="826005" cy="21740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a:solidFill>
              <a:srgbClr val="46AAC4"/>
            </a:solidFill>
          </a:ln>
          <a:effectLst>
            <a:outerShdw blurRad="38100" dist="23000" dir="5400000" rotWithShape="0">
              <a:srgbClr val="000000">
                <a:alpha val="35000"/>
              </a:srgbClr>
            </a:outerShdw>
          </a:effectLst>
        </p:spPr>
        <p:txBody>
          <a:bodyPr lIns="45719" rIns="45719"/>
          <a:lstStyle/>
          <a:p>
            <a:pPr>
              <a:defRPr>
                <a:solidFill>
                  <a:srgbClr val="FFFFFF"/>
                </a:solidFill>
              </a:defRPr>
            </a:pPr>
            <a:endParaRPr/>
          </a:p>
        </p:txBody>
      </p:sp>
      <p:sp>
        <p:nvSpPr>
          <p:cNvPr id="220" name="Triangolo"/>
          <p:cNvSpPr/>
          <p:nvPr/>
        </p:nvSpPr>
        <p:spPr>
          <a:xfrm rot="5400000">
            <a:off x="3096919" y="3923547"/>
            <a:ext cx="826005" cy="21740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a:solidFill>
              <a:srgbClr val="46AAC4"/>
            </a:solidFill>
          </a:ln>
          <a:effectLst>
            <a:outerShdw blurRad="38100" dist="23000" dir="5400000" rotWithShape="0">
              <a:srgbClr val="000000">
                <a:alpha val="35000"/>
              </a:srgbClr>
            </a:outerShdw>
          </a:effectLst>
        </p:spPr>
        <p:txBody>
          <a:bodyPr lIns="45719" rIns="45719"/>
          <a:lstStyle/>
          <a:p>
            <a:pPr>
              <a:defRPr>
                <a:solidFill>
                  <a:srgbClr val="FFFFFF"/>
                </a:solidFill>
              </a:defRPr>
            </a:pPr>
            <a:endParaRPr/>
          </a:p>
        </p:txBody>
      </p:sp>
      <p:sp>
        <p:nvSpPr>
          <p:cNvPr id="14" name="Unit 2: The Javelin Board"/>
          <p:cNvSpPr txBox="1"/>
          <p:nvPr/>
        </p:nvSpPr>
        <p:spPr>
          <a:xfrm>
            <a:off x="3071664" y="548680"/>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
        <p:nvSpPr>
          <p:cNvPr id="15" name="2.1 Purpose and Functioning"/>
          <p:cNvSpPr txBox="1"/>
          <p:nvPr/>
        </p:nvSpPr>
        <p:spPr>
          <a:xfrm>
            <a:off x="5663952" y="1412776"/>
            <a:ext cx="575907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3200">
                <a:latin typeface="Arial Rounded MT Bold"/>
                <a:ea typeface="Arial Rounded MT Bold"/>
                <a:cs typeface="Arial Rounded MT Bold"/>
                <a:sym typeface="Arial Rounded MT Bold"/>
              </a:defRPr>
            </a:lvl1pPr>
          </a:lstStyle>
          <a:p>
            <a:r>
              <a:rPr b="1">
                <a:latin typeface="+mj-lt"/>
              </a:rPr>
              <a:t>2.1 </a:t>
            </a:r>
            <a:r>
              <a:rPr lang="el-GR" b="1" smtClean="0">
                <a:latin typeface="+mj-lt"/>
              </a:rPr>
              <a:t>Σκοπός και λειτουργία </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12"/>
                                        </p:tgtEl>
                                        <p:attrNameLst>
                                          <p:attrName>style.visibility</p:attrName>
                                        </p:attrNameLst>
                                      </p:cBhvr>
                                      <p:to>
                                        <p:strVal val="visible"/>
                                      </p:to>
                                    </p:set>
                                    <p:animEffect transition="in" filter="wipe(left)">
                                      <p:cBhvr>
                                        <p:cTn id="7" dur="500"/>
                                        <p:tgtEl>
                                          <p:spTgt spid="212"/>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14"/>
                                        </p:tgtEl>
                                        <p:attrNameLst>
                                          <p:attrName>style.visibility</p:attrName>
                                        </p:attrNameLst>
                                      </p:cBhvr>
                                      <p:to>
                                        <p:strVal val="visible"/>
                                      </p:to>
                                    </p:se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14"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24"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225"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226" name="In this area hypothesis are broken down in three types:…"/>
          <p:cNvSpPr txBox="1"/>
          <p:nvPr/>
        </p:nvSpPr>
        <p:spPr>
          <a:xfrm>
            <a:off x="1991544" y="2636912"/>
            <a:ext cx="8561542" cy="2626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700">
                <a:latin typeface="Arial"/>
                <a:ea typeface="Arial"/>
                <a:cs typeface="Arial"/>
                <a:sym typeface="Arial"/>
              </a:defRPr>
            </a:pPr>
            <a:r>
              <a:rPr lang="el-GR" smtClean="0">
                <a:latin typeface="+mj-lt"/>
              </a:rPr>
              <a:t>Σε αυτή την περιοχή η </a:t>
            </a:r>
            <a:r>
              <a:rPr lang="el-GR" sz="2700" smtClean="0">
                <a:latin typeface="+mj-lt"/>
                <a:sym typeface="Arial"/>
              </a:rPr>
              <a:t>υπόθεση αναλύεται σε </a:t>
            </a:r>
            <a:r>
              <a:rPr lang="el-GR" sz="2700" smtClean="0">
                <a:latin typeface="+mj-lt"/>
                <a:sym typeface="Arial"/>
              </a:rPr>
              <a:t>τρεις </a:t>
            </a:r>
            <a:r>
              <a:rPr lang="el-GR" sz="2700" smtClean="0">
                <a:latin typeface="+mj-lt"/>
                <a:sym typeface="Arial"/>
              </a:rPr>
              <a:t>τύπους</a:t>
            </a:r>
            <a:r>
              <a:rPr smtClean="0">
                <a:latin typeface="+mj-lt"/>
              </a:rPr>
              <a:t>: </a:t>
            </a:r>
            <a:endParaRPr>
              <a:latin typeface="+mj-lt"/>
            </a:endParaRPr>
          </a:p>
          <a:p>
            <a:pPr>
              <a:defRPr sz="2700">
                <a:latin typeface="Arial"/>
                <a:ea typeface="Arial"/>
                <a:cs typeface="Arial"/>
                <a:sym typeface="Arial"/>
              </a:defRPr>
            </a:pPr>
            <a:endParaRPr>
              <a:latin typeface="+mj-lt"/>
            </a:endParaRPr>
          </a:p>
          <a:p>
            <a:pPr marL="240631" indent="-240631">
              <a:buSzPct val="100000"/>
              <a:buChar char="✦"/>
              <a:defRPr sz="2700">
                <a:latin typeface="Arial"/>
                <a:ea typeface="Arial"/>
                <a:cs typeface="Arial"/>
                <a:sym typeface="Arial"/>
              </a:defRPr>
            </a:pPr>
            <a:r>
              <a:rPr>
                <a:latin typeface="+mj-lt"/>
              </a:rPr>
              <a:t> </a:t>
            </a:r>
            <a:r>
              <a:rPr lang="el-GR" smtClean="0">
                <a:latin typeface="+mj-lt"/>
              </a:rPr>
              <a:t>Πελάτης</a:t>
            </a:r>
            <a:r>
              <a:rPr smtClean="0">
                <a:latin typeface="+mj-lt"/>
              </a:rPr>
              <a:t>: </a:t>
            </a:r>
            <a:r>
              <a:rPr lang="el-GR" sz="2700" smtClean="0">
                <a:sym typeface="Arial"/>
              </a:rPr>
              <a:t>καταγραφή των </a:t>
            </a:r>
            <a:r>
              <a:rPr lang="el-GR" sz="2700" smtClean="0">
                <a:sym typeface="Arial"/>
              </a:rPr>
              <a:t>τμημάτων </a:t>
            </a:r>
            <a:r>
              <a:rPr lang="el-GR" sz="2700" smtClean="0">
                <a:sym typeface="Arial"/>
              </a:rPr>
              <a:t>πελατών</a:t>
            </a:r>
            <a:r>
              <a:rPr smtClean="0">
                <a:latin typeface="+mj-lt"/>
              </a:rPr>
              <a:t> </a:t>
            </a:r>
            <a:endParaRPr>
              <a:latin typeface="+mj-lt"/>
            </a:endParaRPr>
          </a:p>
          <a:p>
            <a:pPr marL="240631" indent="-240631">
              <a:buSzPct val="100000"/>
              <a:buChar char="✦"/>
              <a:defRPr sz="2700">
                <a:latin typeface="Arial"/>
                <a:ea typeface="Arial"/>
                <a:cs typeface="Arial"/>
                <a:sym typeface="Arial"/>
              </a:defRPr>
            </a:pPr>
            <a:r>
              <a:rPr>
                <a:latin typeface="+mj-lt"/>
              </a:rPr>
              <a:t> </a:t>
            </a:r>
            <a:r>
              <a:rPr lang="el-GR" smtClean="0">
                <a:latin typeface="+mj-lt"/>
              </a:rPr>
              <a:t>Πρόβλημα</a:t>
            </a:r>
            <a:endParaRPr>
              <a:latin typeface="+mj-lt"/>
            </a:endParaRPr>
          </a:p>
          <a:p>
            <a:pPr marL="240631" indent="-240631">
              <a:buSzPct val="100000"/>
              <a:buChar char="✦"/>
              <a:defRPr sz="2700">
                <a:latin typeface="Arial"/>
                <a:ea typeface="Arial"/>
                <a:cs typeface="Arial"/>
                <a:sym typeface="Arial"/>
              </a:defRPr>
            </a:pPr>
            <a:r>
              <a:rPr>
                <a:latin typeface="+mj-lt"/>
              </a:rPr>
              <a:t> </a:t>
            </a:r>
            <a:r>
              <a:rPr lang="el-GR" smtClean="0">
                <a:latin typeface="+mj-lt"/>
              </a:rPr>
              <a:t>Λύση</a:t>
            </a:r>
            <a:endParaRPr>
              <a:latin typeface="+mj-lt"/>
            </a:endParaRPr>
          </a:p>
          <a:p>
            <a:pPr>
              <a:defRPr sz="2400">
                <a:latin typeface="Arial"/>
                <a:ea typeface="Arial"/>
                <a:cs typeface="Arial"/>
                <a:sym typeface="Arial"/>
              </a:defRPr>
            </a:pPr>
            <a:endParaRPr>
              <a:latin typeface="+mj-lt"/>
            </a:endParaRPr>
          </a:p>
        </p:txBody>
      </p:sp>
      <p:sp>
        <p:nvSpPr>
          <p:cNvPr id="227" name="2.2 Left Side: Brainstorming Area"/>
          <p:cNvSpPr txBox="1"/>
          <p:nvPr/>
        </p:nvSpPr>
        <p:spPr>
          <a:xfrm>
            <a:off x="3863752" y="1268760"/>
            <a:ext cx="7833673"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000">
                <a:latin typeface="Arial Rounded MT Bold"/>
                <a:ea typeface="Arial Rounded MT Bold"/>
                <a:cs typeface="Arial Rounded MT Bold"/>
                <a:sym typeface="Arial Rounded MT Bold"/>
              </a:defRPr>
            </a:lvl1pPr>
          </a:lstStyle>
          <a:p>
            <a:r>
              <a:rPr b="1">
                <a:latin typeface="+mj-lt"/>
              </a:rPr>
              <a:t>2.2 </a:t>
            </a:r>
            <a:r>
              <a:rPr lang="el-GR" b="1" smtClean="0">
                <a:latin typeface="+mj-lt"/>
              </a:rPr>
              <a:t>Αριστερή πλευρά: Περιοχή καταιγισμού ιδεών</a:t>
            </a:r>
            <a:endParaRPr b="1">
              <a:latin typeface="+mj-lt"/>
            </a:endParaRPr>
          </a:p>
        </p:txBody>
      </p:sp>
      <p:sp>
        <p:nvSpPr>
          <p:cNvPr id="8" name="Unit 2: The Javelin Board"/>
          <p:cNvSpPr txBox="1"/>
          <p:nvPr/>
        </p:nvSpPr>
        <p:spPr>
          <a:xfrm>
            <a:off x="3071664" y="404664"/>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25"/>
                                        </p:tgtEl>
                                        <p:attrNameLst>
                                          <p:attrName>style.visibility</p:attrName>
                                        </p:attrNameLst>
                                      </p:cBhvr>
                                      <p:to>
                                        <p:strVal val="visible"/>
                                      </p:to>
                                    </p:set>
                                    <p:animEffect transition="in" filter="wipe(left)">
                                      <p:cBhvr>
                                        <p:cTn id="7" dur="500"/>
                                        <p:tgtEl>
                                          <p:spTgt spid="225"/>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1" animBg="1" advAuto="0"/>
      <p:bldP spid="8"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31"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232"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233" name="!!! Take as much time as needed in understanding and validating customer and problem !!!…"/>
          <p:cNvSpPr txBox="1"/>
          <p:nvPr/>
        </p:nvSpPr>
        <p:spPr>
          <a:xfrm>
            <a:off x="2705100" y="2115652"/>
            <a:ext cx="8561542" cy="3833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400">
                <a:latin typeface="Arial"/>
                <a:ea typeface="Arial"/>
                <a:cs typeface="Arial"/>
                <a:sym typeface="Arial"/>
              </a:defRPr>
            </a:pPr>
            <a:endParaRPr>
              <a:latin typeface="+mj-lt"/>
            </a:endParaRPr>
          </a:p>
          <a:p>
            <a:pPr algn="ctr">
              <a:defRPr sz="2400" b="1">
                <a:solidFill>
                  <a:srgbClr val="FF2600"/>
                </a:solidFill>
                <a:latin typeface="Arial"/>
                <a:ea typeface="Arial"/>
                <a:cs typeface="Arial"/>
                <a:sym typeface="Arial"/>
              </a:defRPr>
            </a:pPr>
            <a:r>
              <a:rPr>
                <a:latin typeface="+mj-lt"/>
              </a:rPr>
              <a:t>!!! </a:t>
            </a:r>
            <a:r>
              <a:rPr lang="el-GR" smtClean="0">
                <a:latin typeface="+mj-lt"/>
              </a:rPr>
              <a:t>Αφιέρωσε χρόνο στο να κατανοήσεις και να επικυρώσεις τον πελάτη και το πρόβλημα</a:t>
            </a:r>
            <a:r>
              <a:rPr smtClean="0">
                <a:latin typeface="+mj-lt"/>
              </a:rPr>
              <a:t> !!!</a:t>
            </a:r>
            <a:endParaRPr>
              <a:latin typeface="+mj-lt"/>
            </a:endParaRPr>
          </a:p>
          <a:p>
            <a:pPr algn="ctr">
              <a:defRPr sz="2400">
                <a:solidFill>
                  <a:srgbClr val="FF2600"/>
                </a:solidFill>
                <a:latin typeface="Arial"/>
                <a:ea typeface="Arial"/>
                <a:cs typeface="Arial"/>
                <a:sym typeface="Arial"/>
              </a:defRPr>
            </a:pPr>
            <a:endParaRPr>
              <a:latin typeface="+mj-lt"/>
            </a:endParaRPr>
          </a:p>
          <a:p>
            <a:pPr algn="just">
              <a:defRPr sz="2400">
                <a:latin typeface="Arial"/>
                <a:ea typeface="Arial"/>
                <a:cs typeface="Arial"/>
                <a:sym typeface="Arial"/>
              </a:defRPr>
            </a:pPr>
            <a:r>
              <a:rPr lang="el-GR" smtClean="0">
                <a:latin typeface="+mj-lt"/>
              </a:rPr>
              <a:t>επειδή</a:t>
            </a:r>
            <a:r>
              <a:rPr smtClean="0">
                <a:latin typeface="+mj-lt"/>
              </a:rPr>
              <a:t>:</a:t>
            </a:r>
            <a:endParaRPr>
              <a:latin typeface="+mj-lt"/>
            </a:endParaRPr>
          </a:p>
          <a:p>
            <a:pPr marL="332235" indent="-332235" algn="just">
              <a:buSzPct val="100000"/>
              <a:buChar char="-"/>
              <a:defRPr sz="2400">
                <a:latin typeface="Arial"/>
                <a:ea typeface="Arial"/>
                <a:cs typeface="Arial"/>
                <a:sym typeface="Arial"/>
              </a:defRPr>
            </a:pPr>
            <a:r>
              <a:rPr lang="el-GR" sz="2400" smtClean="0">
                <a:sym typeface="Arial"/>
              </a:rPr>
              <a:t>Κάθε πελάτης έχει </a:t>
            </a:r>
            <a:r>
              <a:rPr lang="el-GR" sz="2400" smtClean="0">
                <a:sym typeface="Arial"/>
              </a:rPr>
              <a:t>ένα </a:t>
            </a:r>
            <a:r>
              <a:rPr lang="el-GR" sz="2400" smtClean="0">
                <a:sym typeface="Arial"/>
              </a:rPr>
              <a:t>πρόβλημα.</a:t>
            </a:r>
            <a:r>
              <a:rPr smtClean="0">
                <a:latin typeface="+mj-lt"/>
              </a:rPr>
              <a:t> </a:t>
            </a:r>
            <a:endParaRPr>
              <a:latin typeface="+mj-lt"/>
            </a:endParaRPr>
          </a:p>
          <a:p>
            <a:pPr marL="332235" indent="-332235" algn="just">
              <a:buSzPct val="100000"/>
              <a:buFontTx/>
              <a:buChar char="-"/>
              <a:defRPr sz="2400">
                <a:latin typeface="Arial"/>
                <a:ea typeface="Arial"/>
                <a:cs typeface="Arial"/>
                <a:sym typeface="Arial"/>
              </a:defRPr>
            </a:pPr>
            <a:r>
              <a:rPr lang="el-GR" sz="2400" smtClean="0">
                <a:sym typeface="Arial"/>
              </a:rPr>
              <a:t>Κάθε πρόβλημα έχει μια </a:t>
            </a:r>
            <a:r>
              <a:rPr lang="el-GR" sz="2400" smtClean="0">
                <a:sym typeface="Arial"/>
              </a:rPr>
              <a:t>λύση</a:t>
            </a:r>
            <a:r>
              <a:rPr lang="el-GR" sz="2400" smtClean="0">
                <a:sym typeface="Arial"/>
              </a:rPr>
              <a:t>.</a:t>
            </a:r>
            <a:r>
              <a:rPr smtClean="0">
                <a:latin typeface="+mj-lt"/>
              </a:rPr>
              <a:t> </a:t>
            </a:r>
            <a:endParaRPr>
              <a:latin typeface="+mj-lt"/>
            </a:endParaRPr>
          </a:p>
          <a:p>
            <a:pPr marL="332235" indent="-332235" algn="just">
              <a:buSzPct val="100000"/>
              <a:buFontTx/>
              <a:buChar char="-"/>
              <a:defRPr sz="2400">
                <a:latin typeface="Arial"/>
                <a:ea typeface="Arial"/>
                <a:cs typeface="Arial"/>
                <a:sym typeface="Arial"/>
              </a:defRPr>
            </a:pPr>
            <a:r>
              <a:rPr lang="el-GR" sz="2400" smtClean="0">
                <a:sym typeface="Arial"/>
              </a:rPr>
              <a:t>Δεν υπάρχει πρόβλημα σε κάθε </a:t>
            </a:r>
            <a:r>
              <a:rPr lang="el-GR" sz="2400" smtClean="0">
                <a:sym typeface="Arial"/>
              </a:rPr>
              <a:t>λύση</a:t>
            </a:r>
            <a:r>
              <a:rPr lang="el-GR" sz="2400" smtClean="0">
                <a:sym typeface="Arial"/>
              </a:rPr>
              <a:t>.</a:t>
            </a:r>
            <a:r>
              <a:rPr smtClean="0">
                <a:latin typeface="+mj-lt"/>
              </a:rPr>
              <a:t> </a:t>
            </a:r>
            <a:endParaRPr>
              <a:latin typeface="+mj-lt"/>
            </a:endParaRPr>
          </a:p>
          <a:p>
            <a:pPr marL="332235" indent="-332235" algn="just">
              <a:buSzPct val="100000"/>
              <a:buChar char="-"/>
              <a:defRPr sz="2400">
                <a:latin typeface="Arial"/>
                <a:ea typeface="Arial"/>
                <a:cs typeface="Arial"/>
                <a:sym typeface="Arial"/>
              </a:defRPr>
            </a:pPr>
            <a:r>
              <a:rPr lang="el-GR" smtClean="0">
                <a:latin typeface="+mj-lt"/>
              </a:rPr>
              <a:t>Δεν έχει κάθε πρόβλημα έναν πελάτη.</a:t>
            </a:r>
          </a:p>
        </p:txBody>
      </p:sp>
      <p:sp>
        <p:nvSpPr>
          <p:cNvPr id="8" name="2.2 Left Side: Brainstorming Area"/>
          <p:cNvSpPr txBox="1"/>
          <p:nvPr/>
        </p:nvSpPr>
        <p:spPr>
          <a:xfrm>
            <a:off x="3863752" y="1268760"/>
            <a:ext cx="7833673"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000">
                <a:latin typeface="Arial Rounded MT Bold"/>
                <a:ea typeface="Arial Rounded MT Bold"/>
                <a:cs typeface="Arial Rounded MT Bold"/>
                <a:sym typeface="Arial Rounded MT Bold"/>
              </a:defRPr>
            </a:lvl1pPr>
          </a:lstStyle>
          <a:p>
            <a:r>
              <a:rPr b="1">
                <a:latin typeface="+mj-lt"/>
              </a:rPr>
              <a:t>2.2 </a:t>
            </a:r>
            <a:r>
              <a:rPr lang="el-GR" b="1" smtClean="0">
                <a:latin typeface="+mj-lt"/>
              </a:rPr>
              <a:t>Αριστερή πλευρά: Περιοχή καταιγισμού ιδεών</a:t>
            </a:r>
            <a:endParaRPr b="1">
              <a:latin typeface="+mj-lt"/>
            </a:endParaRPr>
          </a:p>
        </p:txBody>
      </p:sp>
      <p:sp>
        <p:nvSpPr>
          <p:cNvPr id="9" name="Unit 2: The Javelin Board"/>
          <p:cNvSpPr txBox="1"/>
          <p:nvPr/>
        </p:nvSpPr>
        <p:spPr>
          <a:xfrm>
            <a:off x="3071664" y="404664"/>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32"/>
                                        </p:tgtEl>
                                        <p:attrNameLst>
                                          <p:attrName>style.visibility</p:attrName>
                                        </p:attrNameLst>
                                      </p:cBhvr>
                                      <p:to>
                                        <p:strVal val="visible"/>
                                      </p:to>
                                    </p:set>
                                    <p:animEffect transition="in" filter="wipe(left)">
                                      <p:cBhvr>
                                        <p:cTn id="7" dur="500"/>
                                        <p:tgtEl>
                                          <p:spTgt spid="232"/>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1" animBg="1" advAuto="0"/>
      <p:bldP spid="9"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38"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239"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240" name="You need to define the following:…"/>
          <p:cNvSpPr txBox="1"/>
          <p:nvPr/>
        </p:nvSpPr>
        <p:spPr>
          <a:xfrm>
            <a:off x="1271464" y="2060848"/>
            <a:ext cx="8561542" cy="3833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gn="just">
              <a:defRPr sz="2100">
                <a:latin typeface="Arial"/>
                <a:ea typeface="Arial"/>
                <a:cs typeface="Arial"/>
                <a:sym typeface="Arial"/>
              </a:defRPr>
            </a:pPr>
            <a:r>
              <a:rPr lang="el-GR" smtClean="0"/>
              <a:t>Χρειάζεται να προσδιορίσεις τα ακόλουθα</a:t>
            </a:r>
            <a:r>
              <a:rPr smtClean="0"/>
              <a:t>:</a:t>
            </a:r>
            <a:endParaRPr/>
          </a:p>
          <a:p>
            <a:pPr marL="240631" indent="-240631">
              <a:buSzPct val="100000"/>
              <a:buChar char="•"/>
              <a:defRPr sz="2100">
                <a:latin typeface="Arial"/>
                <a:ea typeface="Arial"/>
                <a:cs typeface="Arial"/>
                <a:sym typeface="Arial"/>
              </a:defRPr>
            </a:pPr>
            <a:endParaRPr/>
          </a:p>
          <a:p>
            <a:pPr marL="240631" indent="-240631">
              <a:spcAft>
                <a:spcPts val="600"/>
              </a:spcAft>
              <a:buSzPct val="100000"/>
              <a:buFontTx/>
              <a:buChar char="•"/>
              <a:defRPr sz="2100">
                <a:latin typeface="Arial"/>
                <a:ea typeface="Arial"/>
                <a:cs typeface="Arial"/>
                <a:sym typeface="Arial"/>
              </a:defRPr>
            </a:pPr>
            <a:r>
              <a:rPr lang="el-GR" b="1" smtClean="0"/>
              <a:t>Ποιος είναι ο πελάτης σου</a:t>
            </a:r>
            <a:r>
              <a:rPr lang="el-GR" b="1" smtClean="0"/>
              <a:t>; </a:t>
            </a:r>
            <a:r>
              <a:rPr b="1"/>
              <a:t/>
            </a:r>
            <a:br>
              <a:rPr b="1"/>
            </a:br>
            <a:r>
              <a:rPr lang="el-GR" i="1" smtClean="0"/>
              <a:t> Να είσαι όσο πιο συγκεκριμένος γίνεται. </a:t>
            </a:r>
            <a:endParaRPr i="1"/>
          </a:p>
          <a:p>
            <a:pPr marL="240631" indent="-240631">
              <a:spcAft>
                <a:spcPts val="600"/>
              </a:spcAft>
              <a:buSzPct val="100000"/>
              <a:buChar char="•"/>
              <a:defRPr sz="2100">
                <a:latin typeface="Arial"/>
                <a:ea typeface="Arial"/>
                <a:cs typeface="Arial"/>
                <a:sym typeface="Arial"/>
              </a:defRPr>
            </a:pPr>
            <a:r>
              <a:rPr lang="el-GR" b="1" smtClean="0"/>
              <a:t>Ποιο είναι το πρόβλημα</a:t>
            </a:r>
            <a:r>
              <a:rPr lang="el-GR" b="1" smtClean="0"/>
              <a:t>? </a:t>
            </a:r>
            <a:r>
              <a:rPr lang="el-GR" b="1" smtClean="0"/>
              <a:t/>
            </a:r>
            <a:br>
              <a:rPr lang="el-GR" b="1" smtClean="0"/>
            </a:br>
            <a:r>
              <a:rPr lang="el-GR" sz="2100" i="1" smtClean="0">
                <a:latin typeface="Arial"/>
                <a:ea typeface="Arial"/>
                <a:cs typeface="Arial"/>
                <a:sym typeface="Arial"/>
              </a:rPr>
              <a:t>Διατύπωσέ το σύμφωνα με την οπτική του </a:t>
            </a:r>
            <a:r>
              <a:rPr lang="el-GR" sz="2100" i="1" smtClean="0">
                <a:latin typeface="Arial"/>
                <a:ea typeface="Arial"/>
                <a:cs typeface="Arial"/>
                <a:sym typeface="Arial"/>
              </a:rPr>
              <a:t>πελάτη </a:t>
            </a:r>
            <a:r>
              <a:rPr lang="el-GR" sz="2100" i="1" smtClean="0">
                <a:latin typeface="Arial"/>
                <a:ea typeface="Arial"/>
                <a:cs typeface="Arial"/>
                <a:sym typeface="Arial"/>
              </a:rPr>
              <a:t>σου.</a:t>
            </a:r>
          </a:p>
          <a:p>
            <a:pPr algn="just">
              <a:spcAft>
                <a:spcPts val="600"/>
              </a:spcAft>
              <a:defRPr sz="2100">
                <a:latin typeface="Arial"/>
                <a:ea typeface="Arial"/>
                <a:cs typeface="Arial"/>
                <a:sym typeface="Arial"/>
              </a:defRPr>
            </a:pPr>
            <a:r>
              <a:rPr lang="el-GR" sz="2100" b="1" i="1" smtClean="0">
                <a:latin typeface="Arial"/>
                <a:ea typeface="Arial"/>
                <a:cs typeface="Arial"/>
                <a:sym typeface="Arial"/>
              </a:rPr>
              <a:t>Καθόρισε τη λύση </a:t>
            </a:r>
            <a:r>
              <a:rPr lang="el-GR" sz="2100" i="1" smtClean="0">
                <a:latin typeface="Arial"/>
                <a:ea typeface="Arial"/>
                <a:cs typeface="Arial"/>
                <a:sym typeface="Arial"/>
              </a:rPr>
              <a:t>μόνο αφού επικυρώσεις ένα πρόβλημα που αξίζει να επιλύσεις. </a:t>
            </a:r>
          </a:p>
          <a:p>
            <a:pPr algn="just">
              <a:defRPr sz="2100" b="1">
                <a:latin typeface="Arial"/>
                <a:ea typeface="Arial"/>
                <a:cs typeface="Arial"/>
                <a:sym typeface="Arial"/>
              </a:defRPr>
            </a:pPr>
            <a:endParaRPr b="0"/>
          </a:p>
          <a:p>
            <a:pPr algn="ctr">
              <a:defRPr sz="2100" b="1">
                <a:solidFill>
                  <a:srgbClr val="FF2600"/>
                </a:solidFill>
                <a:latin typeface="Arial"/>
                <a:ea typeface="Arial"/>
                <a:cs typeface="Arial"/>
                <a:sym typeface="Arial"/>
              </a:defRPr>
            </a:pPr>
            <a:r>
              <a:rPr/>
              <a:t>!!! </a:t>
            </a:r>
            <a:r>
              <a:rPr lang="el-GR" sz="2100" b="1" smtClean="0">
                <a:sym typeface="Arial"/>
              </a:rPr>
              <a:t>Κατέγραψε τις παραδοχές που πρέπει να είναι αληθείς</a:t>
            </a:r>
            <a:r>
              <a:rPr lang="el-GR" sz="2100" b="1" smtClean="0">
                <a:sym typeface="Arial"/>
              </a:rPr>
              <a:t>, </a:t>
            </a:r>
            <a:r>
              <a:rPr lang="el-GR" sz="2100" b="1" smtClean="0">
                <a:sym typeface="Arial"/>
              </a:rPr>
              <a:t/>
            </a:r>
            <a:br>
              <a:rPr lang="el-GR" sz="2100" b="1" smtClean="0">
                <a:sym typeface="Arial"/>
              </a:rPr>
            </a:br>
            <a:r>
              <a:rPr lang="el-GR" sz="2100" b="1" smtClean="0">
                <a:sym typeface="Arial"/>
              </a:rPr>
              <a:t>για </a:t>
            </a:r>
            <a:r>
              <a:rPr lang="el-GR" sz="2100" b="1" smtClean="0">
                <a:sym typeface="Arial"/>
              </a:rPr>
              <a:t>να είναι αληθής η υπόθεση</a:t>
            </a:r>
            <a:r>
              <a:rPr smtClean="0"/>
              <a:t> </a:t>
            </a:r>
            <a:r>
              <a:t>!!!</a:t>
            </a:r>
          </a:p>
        </p:txBody>
      </p:sp>
      <p:pic>
        <p:nvPicPr>
          <p:cNvPr id="242" name="821710-200.png" descr="821710-200.png"/>
          <p:cNvPicPr>
            <a:picLocks noChangeAspect="1"/>
          </p:cNvPicPr>
          <p:nvPr/>
        </p:nvPicPr>
        <p:blipFill>
          <a:blip r:embed="rId5" cstate="print">
            <a:extLst/>
          </a:blip>
          <a:stretch>
            <a:fillRect/>
          </a:stretch>
        </p:blipFill>
        <p:spPr>
          <a:xfrm>
            <a:off x="9264352" y="2204864"/>
            <a:ext cx="2066501" cy="2066501"/>
          </a:xfrm>
          <a:prstGeom prst="rect">
            <a:avLst/>
          </a:prstGeom>
          <a:ln w="12700">
            <a:miter lim="400000"/>
          </a:ln>
        </p:spPr>
      </p:pic>
      <p:sp>
        <p:nvSpPr>
          <p:cNvPr id="9" name="2.2 Left Side: Brainstorming Area"/>
          <p:cNvSpPr txBox="1"/>
          <p:nvPr/>
        </p:nvSpPr>
        <p:spPr>
          <a:xfrm>
            <a:off x="3863752" y="1268760"/>
            <a:ext cx="7833673"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000">
                <a:latin typeface="Arial Rounded MT Bold"/>
                <a:ea typeface="Arial Rounded MT Bold"/>
                <a:cs typeface="Arial Rounded MT Bold"/>
                <a:sym typeface="Arial Rounded MT Bold"/>
              </a:defRPr>
            </a:lvl1pPr>
          </a:lstStyle>
          <a:p>
            <a:r>
              <a:rPr b="1">
                <a:latin typeface="+mj-lt"/>
              </a:rPr>
              <a:t>2.2 </a:t>
            </a:r>
            <a:r>
              <a:rPr lang="el-GR" b="1" smtClean="0">
                <a:latin typeface="+mj-lt"/>
              </a:rPr>
              <a:t>Αριστερή πλευρά: Περιοχή καταιγισμού ιδεών</a:t>
            </a:r>
            <a:endParaRPr b="1">
              <a:latin typeface="+mj-lt"/>
            </a:endParaRPr>
          </a:p>
        </p:txBody>
      </p:sp>
      <p:sp>
        <p:nvSpPr>
          <p:cNvPr id="10" name="Unit 2: The Javelin Board"/>
          <p:cNvSpPr txBox="1"/>
          <p:nvPr/>
        </p:nvSpPr>
        <p:spPr>
          <a:xfrm>
            <a:off x="3071664" y="404664"/>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39"/>
                                        </p:tgtEl>
                                        <p:attrNameLst>
                                          <p:attrName>style.visibility</p:attrName>
                                        </p:attrNameLst>
                                      </p:cBhvr>
                                      <p:to>
                                        <p:strVal val="visible"/>
                                      </p:to>
                                    </p:set>
                                    <p:animEffect transition="in" filter="wipe(left)">
                                      <p:cBhvr>
                                        <p:cTn id="7" dur="500"/>
                                        <p:tgtEl>
                                          <p:spTgt spid="239"/>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1" animBg="1" advAuto="0"/>
      <p:bldP spid="10"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46"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247"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248" name="In this area the experiments will be carried out.…"/>
          <p:cNvSpPr txBox="1"/>
          <p:nvPr/>
        </p:nvSpPr>
        <p:spPr>
          <a:xfrm>
            <a:off x="2705100" y="2695883"/>
            <a:ext cx="8561541" cy="2626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700">
                <a:latin typeface="Arial"/>
                <a:ea typeface="Arial"/>
                <a:cs typeface="Arial"/>
                <a:sym typeface="Arial"/>
              </a:defRPr>
            </a:pPr>
            <a:r>
              <a:rPr lang="el-GR" smtClean="0">
                <a:latin typeface="+mj-lt"/>
              </a:rPr>
              <a:t>Σε αυτή την περιοχή </a:t>
            </a:r>
            <a:r>
              <a:rPr lang="el-GR" sz="2700" smtClean="0">
                <a:latin typeface="+mj-lt"/>
                <a:sym typeface="Arial"/>
              </a:rPr>
              <a:t>θα </a:t>
            </a:r>
            <a:r>
              <a:rPr lang="el-GR" sz="2700" smtClean="0">
                <a:latin typeface="+mj-lt"/>
                <a:sym typeface="Arial"/>
              </a:rPr>
              <a:t>διεξαχθούν τα πειράματα</a:t>
            </a:r>
            <a:r>
              <a:rPr smtClean="0">
                <a:latin typeface="+mj-lt"/>
              </a:rPr>
              <a:t>.</a:t>
            </a:r>
            <a:endParaRPr>
              <a:latin typeface="+mj-lt"/>
            </a:endParaRPr>
          </a:p>
          <a:p>
            <a:pPr>
              <a:defRPr sz="2700">
                <a:latin typeface="Arial"/>
                <a:ea typeface="Arial"/>
                <a:cs typeface="Arial"/>
                <a:sym typeface="Arial"/>
              </a:defRPr>
            </a:pPr>
            <a:endParaRPr>
              <a:latin typeface="+mj-lt"/>
            </a:endParaRPr>
          </a:p>
          <a:p>
            <a:pPr>
              <a:defRPr sz="2700">
                <a:latin typeface="Arial"/>
                <a:ea typeface="Arial"/>
                <a:cs typeface="Arial"/>
                <a:sym typeface="Arial"/>
              </a:defRPr>
            </a:pPr>
            <a:r>
              <a:rPr lang="el-GR" sz="2700" b="1" smtClean="0">
                <a:sym typeface="Arial"/>
              </a:rPr>
              <a:t>Τα πειράματα </a:t>
            </a:r>
            <a:r>
              <a:rPr lang="el-GR" sz="2700" smtClean="0">
                <a:sym typeface="Arial"/>
              </a:rPr>
              <a:t>δημιουργούνται </a:t>
            </a:r>
            <a:r>
              <a:rPr lang="el-GR" sz="2700" smtClean="0">
                <a:sym typeface="Arial"/>
              </a:rPr>
              <a:t>συνδυάζοντας τις </a:t>
            </a:r>
            <a:r>
              <a:rPr lang="el-GR" sz="2700" smtClean="0">
                <a:sym typeface="Arial"/>
              </a:rPr>
              <a:t>υποθέσεις που </a:t>
            </a:r>
            <a:r>
              <a:rPr lang="el-GR" sz="2700" smtClean="0">
                <a:sym typeface="Arial"/>
              </a:rPr>
              <a:t>έγιναν </a:t>
            </a:r>
            <a:r>
              <a:rPr lang="el-GR" sz="2700" smtClean="0">
                <a:sym typeface="Arial"/>
              </a:rPr>
              <a:t>στην αριστερή πλευρα</a:t>
            </a:r>
            <a:r>
              <a:rPr smtClean="0">
                <a:latin typeface="+mj-lt"/>
              </a:rPr>
              <a:t>.</a:t>
            </a:r>
            <a:endParaRPr>
              <a:latin typeface="+mj-lt"/>
            </a:endParaRPr>
          </a:p>
        </p:txBody>
      </p:sp>
      <p:sp>
        <p:nvSpPr>
          <p:cNvPr id="8" name="Unit 2: The Javelin Board"/>
          <p:cNvSpPr txBox="1"/>
          <p:nvPr/>
        </p:nvSpPr>
        <p:spPr>
          <a:xfrm>
            <a:off x="3071664" y="404664"/>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
        <p:nvSpPr>
          <p:cNvPr id="9" name="2.2 Left Side: Brainstorming Area"/>
          <p:cNvSpPr txBox="1"/>
          <p:nvPr/>
        </p:nvSpPr>
        <p:spPr>
          <a:xfrm>
            <a:off x="3935760" y="1412776"/>
            <a:ext cx="7833673"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000">
                <a:latin typeface="Arial Rounded MT Bold"/>
                <a:ea typeface="Arial Rounded MT Bold"/>
                <a:cs typeface="Arial Rounded MT Bold"/>
                <a:sym typeface="Arial Rounded MT Bold"/>
              </a:defRPr>
            </a:lvl1pPr>
          </a:lstStyle>
          <a:p>
            <a:r>
              <a:rPr b="1" smtClean="0">
                <a:latin typeface="+mj-lt"/>
              </a:rPr>
              <a:t>2.</a:t>
            </a:r>
            <a:r>
              <a:rPr lang="el-GR" b="1" smtClean="0">
                <a:latin typeface="+mj-lt"/>
              </a:rPr>
              <a:t>3</a:t>
            </a:r>
            <a:r>
              <a:rPr b="1" smtClean="0">
                <a:latin typeface="+mj-lt"/>
              </a:rPr>
              <a:t> </a:t>
            </a:r>
            <a:r>
              <a:rPr lang="el-GR" b="1" smtClean="0">
                <a:latin typeface="+mj-lt"/>
              </a:rPr>
              <a:t>Δεξιά </a:t>
            </a:r>
            <a:r>
              <a:rPr lang="el-GR" b="1" smtClean="0">
                <a:latin typeface="+mj-lt"/>
              </a:rPr>
              <a:t>πλευρά: </a:t>
            </a:r>
            <a:r>
              <a:rPr lang="el-GR" b="1" smtClean="0">
                <a:latin typeface="+mj-lt"/>
              </a:rPr>
              <a:t>Περιοχή </a:t>
            </a:r>
            <a:r>
              <a:rPr lang="el-GR" b="1" smtClean="0">
                <a:latin typeface="+mj-lt"/>
              </a:rPr>
              <a:t>εκτέλεσης</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47"/>
                                        </p:tgtEl>
                                        <p:attrNameLst>
                                          <p:attrName>style.visibility</p:attrName>
                                        </p:attrNameLst>
                                      </p:cBhvr>
                                      <p:to>
                                        <p:strVal val="visible"/>
                                      </p:to>
                                    </p:set>
                                    <p:animEffect transition="in" filter="wipe(left)">
                                      <p:cBhvr>
                                        <p:cTn id="7" dur="500"/>
                                        <p:tgtEl>
                                          <p:spTgt spid="247"/>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1" animBg="1" advAuto="0"/>
      <p:bldP spid="8"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53"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254"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255" name="In this section we find:…"/>
          <p:cNvSpPr txBox="1"/>
          <p:nvPr/>
        </p:nvSpPr>
        <p:spPr>
          <a:xfrm>
            <a:off x="3359696" y="2060848"/>
            <a:ext cx="7929870" cy="4269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gn="just">
              <a:defRPr sz="2200">
                <a:latin typeface="Arial"/>
                <a:ea typeface="Arial"/>
                <a:cs typeface="Arial"/>
                <a:sym typeface="Arial"/>
              </a:defRPr>
            </a:pPr>
            <a:r>
              <a:rPr lang="el-GR" smtClean="0">
                <a:latin typeface="+mj-lt"/>
              </a:rPr>
              <a:t>Σε αυτήν την ενότητα βρίσκουμε:</a:t>
            </a:r>
          </a:p>
          <a:p>
            <a:pPr algn="just">
              <a:buFont typeface="Arial" pitchFamily="34" charset="0"/>
              <a:buChar char="•"/>
              <a:defRPr sz="2200">
                <a:latin typeface="Arial"/>
                <a:ea typeface="Arial"/>
                <a:cs typeface="Arial"/>
                <a:sym typeface="Arial"/>
              </a:defRPr>
            </a:pPr>
            <a:r>
              <a:rPr lang="el-GR" smtClean="0">
                <a:latin typeface="+mj-lt"/>
              </a:rPr>
              <a:t> Τον </a:t>
            </a:r>
            <a:r>
              <a:rPr lang="el-GR" smtClean="0">
                <a:latin typeface="+mj-lt"/>
              </a:rPr>
              <a:t>πελάτη.</a:t>
            </a:r>
          </a:p>
          <a:p>
            <a:pPr algn="just">
              <a:buFont typeface="Arial" pitchFamily="34" charset="0"/>
              <a:buChar char="•"/>
              <a:defRPr sz="2200">
                <a:latin typeface="Arial"/>
                <a:ea typeface="Arial"/>
                <a:cs typeface="Arial"/>
                <a:sym typeface="Arial"/>
              </a:defRPr>
            </a:pPr>
            <a:r>
              <a:rPr lang="el-GR" smtClean="0">
                <a:latin typeface="+mj-lt"/>
              </a:rPr>
              <a:t> Το </a:t>
            </a:r>
            <a:r>
              <a:rPr lang="el-GR" smtClean="0">
                <a:latin typeface="+mj-lt"/>
              </a:rPr>
              <a:t>πρόβλημα.</a:t>
            </a:r>
          </a:p>
          <a:p>
            <a:pPr algn="just">
              <a:buFont typeface="Arial" pitchFamily="34" charset="0"/>
              <a:buChar char="•"/>
              <a:defRPr sz="2200">
                <a:latin typeface="Arial"/>
                <a:ea typeface="Arial"/>
                <a:cs typeface="Arial"/>
                <a:sym typeface="Arial"/>
              </a:defRPr>
            </a:pPr>
            <a:r>
              <a:rPr lang="el-GR" smtClean="0">
                <a:latin typeface="+mj-lt"/>
              </a:rPr>
              <a:t> Τη </a:t>
            </a:r>
            <a:r>
              <a:rPr lang="el-GR" smtClean="0">
                <a:latin typeface="+mj-lt"/>
              </a:rPr>
              <a:t>λύση.</a:t>
            </a:r>
          </a:p>
          <a:p>
            <a:pPr algn="just">
              <a:spcAft>
                <a:spcPts val="1200"/>
              </a:spcAft>
              <a:buFont typeface="Arial" pitchFamily="34" charset="0"/>
              <a:buChar char="•"/>
              <a:defRPr sz="2200">
                <a:latin typeface="Arial"/>
                <a:ea typeface="Arial"/>
                <a:cs typeface="Arial"/>
                <a:sym typeface="Arial"/>
              </a:defRPr>
            </a:pPr>
            <a:r>
              <a:rPr lang="el-GR" smtClean="0">
                <a:latin typeface="+mj-lt"/>
              </a:rPr>
              <a:t> Την πιο επικίνδυνη </a:t>
            </a:r>
            <a:r>
              <a:rPr lang="el-GR" smtClean="0">
                <a:latin typeface="+mj-lt"/>
              </a:rPr>
              <a:t>υπόθεση</a:t>
            </a:r>
            <a:r>
              <a:rPr lang="el-GR" smtClean="0">
                <a:latin typeface="+mj-lt"/>
              </a:rPr>
              <a:t>.</a:t>
            </a:r>
            <a:endParaRPr lang="el-GR" smtClean="0">
              <a:latin typeface="+mj-lt"/>
            </a:endParaRPr>
          </a:p>
          <a:p>
            <a:pPr algn="ctr">
              <a:defRPr sz="2200" b="1">
                <a:solidFill>
                  <a:srgbClr val="FF2600"/>
                </a:solidFill>
                <a:latin typeface="Arial"/>
                <a:ea typeface="Arial"/>
                <a:cs typeface="Arial"/>
                <a:sym typeface="Arial"/>
              </a:defRPr>
            </a:pPr>
            <a:r>
              <a:rPr smtClean="0">
                <a:latin typeface="+mj-lt"/>
              </a:rPr>
              <a:t>!!! </a:t>
            </a:r>
            <a:r>
              <a:rPr lang="el-GR" smtClean="0">
                <a:latin typeface="+mj-lt"/>
              </a:rPr>
              <a:t>Οι τοποθετήσεις σου σε κάθε σημείο παραπάνω, χρειάζεται να δοκιμαστούν και να επικυρωθούν, επιλέγοντας μια μέθοδο και ορίζοντας εκ των προτέρων το κριτήριο επιτυχίας των δοκιμών</a:t>
            </a:r>
            <a:r>
              <a:rPr smtClean="0">
                <a:latin typeface="+mj-lt"/>
              </a:rPr>
              <a:t> </a:t>
            </a:r>
            <a:r>
              <a:rPr>
                <a:latin typeface="+mj-lt"/>
              </a:rPr>
              <a:t>!!!</a:t>
            </a:r>
          </a:p>
          <a:p>
            <a:pPr algn="just">
              <a:defRPr sz="2200">
                <a:latin typeface="Arial"/>
                <a:ea typeface="Arial"/>
                <a:cs typeface="Arial"/>
                <a:sym typeface="Arial"/>
              </a:defRPr>
            </a:pPr>
            <a:endParaRPr>
              <a:latin typeface="+mj-lt"/>
            </a:endParaRPr>
          </a:p>
          <a:p>
            <a:pPr algn="just">
              <a:defRPr sz="2200">
                <a:latin typeface="Arial"/>
                <a:ea typeface="Arial"/>
                <a:cs typeface="Arial"/>
                <a:sym typeface="Arial"/>
              </a:defRPr>
            </a:pPr>
            <a:r>
              <a:rPr lang="el-GR" smtClean="0">
                <a:latin typeface="+mj-lt"/>
              </a:rPr>
              <a:t>Η μέθοδος </a:t>
            </a:r>
            <a:r>
              <a:rPr lang="el-GR" smtClean="0">
                <a:latin typeface="+mj-lt"/>
              </a:rPr>
              <a:t>και το </a:t>
            </a:r>
            <a:r>
              <a:rPr lang="el-GR" smtClean="0">
                <a:latin typeface="+mj-lt"/>
              </a:rPr>
              <a:t>κριτήριο </a:t>
            </a:r>
            <a:r>
              <a:rPr lang="el-GR" smtClean="0">
                <a:latin typeface="+mj-lt"/>
              </a:rPr>
              <a:t>επιτυχίας θα σημειωθούν σε αυτήν την περιοχή επίσης.</a:t>
            </a:r>
            <a:endParaRPr>
              <a:latin typeface="+mj-lt"/>
            </a:endParaRPr>
          </a:p>
        </p:txBody>
      </p:sp>
      <p:pic>
        <p:nvPicPr>
          <p:cNvPr id="257" name="83825-200.png" descr="83825-200.png"/>
          <p:cNvPicPr>
            <a:picLocks noChangeAspect="1"/>
          </p:cNvPicPr>
          <p:nvPr/>
        </p:nvPicPr>
        <p:blipFill>
          <a:blip r:embed="rId5" cstate="print">
            <a:extLst/>
          </a:blip>
          <a:stretch>
            <a:fillRect/>
          </a:stretch>
        </p:blipFill>
        <p:spPr>
          <a:xfrm>
            <a:off x="551384" y="2564904"/>
            <a:ext cx="2540001" cy="2540001"/>
          </a:xfrm>
          <a:prstGeom prst="rect">
            <a:avLst/>
          </a:prstGeom>
          <a:ln w="12700">
            <a:miter lim="400000"/>
          </a:ln>
        </p:spPr>
      </p:pic>
      <p:sp>
        <p:nvSpPr>
          <p:cNvPr id="9" name="Unit 2: The Javelin Board"/>
          <p:cNvSpPr txBox="1"/>
          <p:nvPr/>
        </p:nvSpPr>
        <p:spPr>
          <a:xfrm>
            <a:off x="3071664" y="404664"/>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
        <p:nvSpPr>
          <p:cNvPr id="10" name="2.2 Left Side: Brainstorming Area"/>
          <p:cNvSpPr txBox="1"/>
          <p:nvPr/>
        </p:nvSpPr>
        <p:spPr>
          <a:xfrm>
            <a:off x="3935760" y="1412776"/>
            <a:ext cx="7833673"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000">
                <a:latin typeface="Arial Rounded MT Bold"/>
                <a:ea typeface="Arial Rounded MT Bold"/>
                <a:cs typeface="Arial Rounded MT Bold"/>
                <a:sym typeface="Arial Rounded MT Bold"/>
              </a:defRPr>
            </a:lvl1pPr>
          </a:lstStyle>
          <a:p>
            <a:r>
              <a:rPr b="1" smtClean="0">
                <a:latin typeface="+mj-lt"/>
              </a:rPr>
              <a:t>2.</a:t>
            </a:r>
            <a:r>
              <a:rPr lang="el-GR" b="1" smtClean="0">
                <a:latin typeface="+mj-lt"/>
              </a:rPr>
              <a:t>3</a:t>
            </a:r>
            <a:r>
              <a:rPr b="1" smtClean="0">
                <a:latin typeface="+mj-lt"/>
              </a:rPr>
              <a:t> </a:t>
            </a:r>
            <a:r>
              <a:rPr lang="el-GR" b="1" smtClean="0">
                <a:latin typeface="+mj-lt"/>
              </a:rPr>
              <a:t>Δεξιά </a:t>
            </a:r>
            <a:r>
              <a:rPr lang="el-GR" b="1" smtClean="0">
                <a:latin typeface="+mj-lt"/>
              </a:rPr>
              <a:t>πλευρά: </a:t>
            </a:r>
            <a:r>
              <a:rPr lang="el-GR" b="1" smtClean="0">
                <a:latin typeface="+mj-lt"/>
              </a:rPr>
              <a:t>Περιοχή </a:t>
            </a:r>
            <a:r>
              <a:rPr lang="el-GR" b="1" smtClean="0">
                <a:latin typeface="+mj-lt"/>
              </a:rPr>
              <a:t>εκτέλεσης</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54"/>
                                        </p:tgtEl>
                                        <p:attrNameLst>
                                          <p:attrName>style.visibility</p:attrName>
                                        </p:attrNameLst>
                                      </p:cBhvr>
                                      <p:to>
                                        <p:strVal val="visible"/>
                                      </p:to>
                                    </p:set>
                                    <p:animEffect transition="in" filter="wipe(left)">
                                      <p:cBhvr>
                                        <p:cTn id="7" dur="500"/>
                                        <p:tgtEl>
                                          <p:spTgt spid="254"/>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1" animBg="1" advAuto="0"/>
      <p:bldP spid="9"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61"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262"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263" name="In Method and Success Criterion line, you must establish, and then monitor the…"/>
          <p:cNvSpPr txBox="1"/>
          <p:nvPr/>
        </p:nvSpPr>
        <p:spPr>
          <a:xfrm>
            <a:off x="2063552" y="2276872"/>
            <a:ext cx="8669492" cy="3779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gn="just">
              <a:defRPr sz="2100">
                <a:latin typeface="Arial"/>
                <a:ea typeface="Arial"/>
                <a:cs typeface="Arial"/>
                <a:sym typeface="Arial"/>
              </a:defRPr>
            </a:pPr>
            <a:r>
              <a:rPr lang="el-GR" smtClean="0">
                <a:latin typeface="+mj-lt"/>
              </a:rPr>
              <a:t>Στη γραμμή</a:t>
            </a:r>
            <a:r>
              <a:rPr smtClean="0">
                <a:latin typeface="+mj-lt"/>
              </a:rPr>
              <a:t> </a:t>
            </a:r>
            <a:r>
              <a:rPr lang="el-GR" b="1" smtClean="0">
                <a:latin typeface="+mj-lt"/>
              </a:rPr>
              <a:t>Μέθοδος</a:t>
            </a:r>
            <a:r>
              <a:rPr b="1" smtClean="0">
                <a:latin typeface="+mj-lt"/>
              </a:rPr>
              <a:t> </a:t>
            </a:r>
            <a:r>
              <a:rPr lang="el-GR" b="1" smtClean="0">
                <a:latin typeface="+mj-lt"/>
              </a:rPr>
              <a:t>και Κριτήριο επιτυχίας</a:t>
            </a:r>
            <a:r>
              <a:rPr smtClean="0">
                <a:latin typeface="+mj-lt"/>
              </a:rPr>
              <a:t>, </a:t>
            </a:r>
            <a:r>
              <a:rPr lang="el-GR" smtClean="0">
                <a:latin typeface="+mj-lt"/>
              </a:rPr>
              <a:t>πρέπει να ορίσεις και να παρακολουθείς τους</a:t>
            </a:r>
            <a:endParaRPr>
              <a:latin typeface="+mj-lt"/>
            </a:endParaRPr>
          </a:p>
          <a:p>
            <a:pPr algn="just">
              <a:defRPr sz="1700">
                <a:latin typeface="Arial"/>
                <a:ea typeface="Arial"/>
                <a:cs typeface="Arial"/>
                <a:sym typeface="Arial"/>
              </a:defRPr>
            </a:pPr>
            <a:endParaRPr>
              <a:latin typeface="+mj-lt"/>
            </a:endParaRPr>
          </a:p>
          <a:p>
            <a:pPr algn="ctr">
              <a:defRPr sz="2400" b="1">
                <a:latin typeface="Arial"/>
                <a:ea typeface="Arial"/>
                <a:cs typeface="Arial"/>
                <a:sym typeface="Arial"/>
              </a:defRPr>
            </a:pPr>
            <a:r>
              <a:rPr lang="el-GR" smtClean="0">
                <a:latin typeface="+mj-lt"/>
              </a:rPr>
              <a:t>Βασικούς Δείκτες Απόδοσης</a:t>
            </a:r>
            <a:r>
              <a:rPr smtClean="0">
                <a:latin typeface="+mj-lt"/>
              </a:rPr>
              <a:t> </a:t>
            </a:r>
            <a:endParaRPr>
              <a:latin typeface="+mj-lt"/>
            </a:endParaRPr>
          </a:p>
          <a:p>
            <a:pPr algn="ctr">
              <a:defRPr sz="2400" b="1">
                <a:latin typeface="Arial"/>
                <a:ea typeface="Arial"/>
                <a:cs typeface="Arial"/>
                <a:sym typeface="Arial"/>
              </a:defRPr>
            </a:pPr>
            <a:endParaRPr>
              <a:latin typeface="+mj-lt"/>
            </a:endParaRPr>
          </a:p>
          <a:p>
            <a:pPr algn="just">
              <a:defRPr sz="2200">
                <a:latin typeface="Arial"/>
                <a:ea typeface="Arial"/>
                <a:cs typeface="Arial"/>
                <a:sym typeface="Arial"/>
              </a:defRPr>
            </a:pPr>
            <a:r>
              <a:rPr lang="el-GR" smtClean="0">
                <a:latin typeface="+mj-lt"/>
              </a:rPr>
              <a:t>Μέσω αυτών</a:t>
            </a:r>
            <a:r>
              <a:rPr smtClean="0">
                <a:latin typeface="+mj-lt"/>
              </a:rPr>
              <a:t>, </a:t>
            </a:r>
            <a:r>
              <a:rPr lang="el-GR" smtClean="0">
                <a:latin typeface="+mj-lt"/>
              </a:rPr>
              <a:t>θα </a:t>
            </a:r>
            <a:r>
              <a:rPr lang="el-GR" sz="2200" smtClean="0">
                <a:latin typeface="+mj-lt"/>
                <a:sym typeface="Arial"/>
              </a:rPr>
              <a:t>επαληθεύσεις </a:t>
            </a:r>
            <a:r>
              <a:rPr lang="el-GR" sz="2200" smtClean="0">
                <a:latin typeface="+mj-lt"/>
                <a:sym typeface="Arial"/>
              </a:rPr>
              <a:t>εάν </a:t>
            </a:r>
            <a:r>
              <a:rPr lang="el-GR" sz="2200" smtClean="0">
                <a:latin typeface="+mj-lt"/>
                <a:sym typeface="Arial"/>
              </a:rPr>
              <a:t>οι </a:t>
            </a:r>
            <a:r>
              <a:rPr lang="el-GR" sz="2200" smtClean="0">
                <a:latin typeface="+mj-lt"/>
                <a:sym typeface="Arial"/>
              </a:rPr>
              <a:t>αρχική υπόθεση μπορεί </a:t>
            </a:r>
            <a:r>
              <a:rPr lang="el-GR" sz="2200" smtClean="0">
                <a:latin typeface="+mj-lt"/>
                <a:sym typeface="Arial"/>
              </a:rPr>
              <a:t>να </a:t>
            </a:r>
            <a:r>
              <a:rPr lang="el-GR" sz="2200" smtClean="0">
                <a:latin typeface="+mj-lt"/>
                <a:sym typeface="Arial"/>
              </a:rPr>
              <a:t>επικυρωθεί </a:t>
            </a:r>
            <a:r>
              <a:rPr lang="el-GR" sz="2200" smtClean="0">
                <a:latin typeface="+mj-lt"/>
                <a:sym typeface="Arial"/>
              </a:rPr>
              <a:t>ή </a:t>
            </a:r>
            <a:r>
              <a:rPr lang="el-GR" sz="2200" smtClean="0">
                <a:latin typeface="+mj-lt"/>
                <a:sym typeface="Arial"/>
              </a:rPr>
              <a:t>όχι</a:t>
            </a:r>
            <a:r>
              <a:rPr lang="el-GR" sz="2200" smtClean="0">
                <a:latin typeface="+mj-lt"/>
                <a:sym typeface="Arial"/>
              </a:rPr>
              <a:t>.</a:t>
            </a:r>
            <a:r>
              <a:rPr smtClean="0">
                <a:latin typeface="+mj-lt"/>
              </a:rPr>
              <a:t> </a:t>
            </a:r>
            <a:endParaRPr>
              <a:latin typeface="+mj-lt"/>
            </a:endParaRPr>
          </a:p>
          <a:p>
            <a:pPr algn="just">
              <a:defRPr sz="2200">
                <a:latin typeface="Arial"/>
                <a:ea typeface="Arial"/>
                <a:cs typeface="Arial"/>
                <a:sym typeface="Arial"/>
              </a:defRPr>
            </a:pPr>
            <a:endParaRPr>
              <a:latin typeface="+mj-lt"/>
            </a:endParaRPr>
          </a:p>
          <a:p>
            <a:pPr algn="just">
              <a:defRPr sz="2200">
                <a:latin typeface="Arial"/>
                <a:ea typeface="Arial"/>
                <a:cs typeface="Arial"/>
                <a:sym typeface="Arial"/>
              </a:defRPr>
            </a:pPr>
            <a:r>
              <a:rPr lang="el-GR" smtClean="0">
                <a:latin typeface="+mj-lt"/>
              </a:rPr>
              <a:t>Παραδείγματα ΒΔΑ μπορεί να είναι: ο αριθμός επισκεπτών στον ιστότοπό σου, το ποσοστό μετατροπών που επιτεύχθηκε, η μέση αριθμητική αξία παραγγελιών κ.λπ.</a:t>
            </a:r>
          </a:p>
        </p:txBody>
      </p:sp>
      <p:sp>
        <p:nvSpPr>
          <p:cNvPr id="8" name="Unit 2: The Javelin Board"/>
          <p:cNvSpPr txBox="1"/>
          <p:nvPr/>
        </p:nvSpPr>
        <p:spPr>
          <a:xfrm>
            <a:off x="3071664" y="404664"/>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
        <p:nvSpPr>
          <p:cNvPr id="9" name="2.2 Left Side: Brainstorming Area"/>
          <p:cNvSpPr txBox="1"/>
          <p:nvPr/>
        </p:nvSpPr>
        <p:spPr>
          <a:xfrm>
            <a:off x="3935760" y="1412776"/>
            <a:ext cx="7833673"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000">
                <a:latin typeface="Arial Rounded MT Bold"/>
                <a:ea typeface="Arial Rounded MT Bold"/>
                <a:cs typeface="Arial Rounded MT Bold"/>
                <a:sym typeface="Arial Rounded MT Bold"/>
              </a:defRPr>
            </a:lvl1pPr>
          </a:lstStyle>
          <a:p>
            <a:r>
              <a:rPr b="1" smtClean="0">
                <a:latin typeface="+mj-lt"/>
              </a:rPr>
              <a:t>2.</a:t>
            </a:r>
            <a:r>
              <a:rPr lang="el-GR" b="1" smtClean="0">
                <a:latin typeface="+mj-lt"/>
              </a:rPr>
              <a:t>3</a:t>
            </a:r>
            <a:r>
              <a:rPr b="1" smtClean="0">
                <a:latin typeface="+mj-lt"/>
              </a:rPr>
              <a:t> </a:t>
            </a:r>
            <a:r>
              <a:rPr lang="el-GR" b="1" smtClean="0">
                <a:latin typeface="+mj-lt"/>
              </a:rPr>
              <a:t>Δεξιά </a:t>
            </a:r>
            <a:r>
              <a:rPr lang="el-GR" b="1" smtClean="0">
                <a:latin typeface="+mj-lt"/>
              </a:rPr>
              <a:t>πλευρά: </a:t>
            </a:r>
            <a:r>
              <a:rPr lang="el-GR" b="1" smtClean="0">
                <a:latin typeface="+mj-lt"/>
              </a:rPr>
              <a:t>Περιοχή </a:t>
            </a:r>
            <a:r>
              <a:rPr lang="el-GR" b="1" smtClean="0">
                <a:latin typeface="+mj-lt"/>
              </a:rPr>
              <a:t>εκτέλεσης</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62"/>
                                        </p:tgtEl>
                                        <p:attrNameLst>
                                          <p:attrName>style.visibility</p:attrName>
                                        </p:attrNameLst>
                                      </p:cBhvr>
                                      <p:to>
                                        <p:strVal val="visible"/>
                                      </p:to>
                                    </p:set>
                                    <p:animEffect transition="in" filter="wipe(left)">
                                      <p:cBhvr>
                                        <p:cTn id="7" dur="500"/>
                                        <p:tgtEl>
                                          <p:spTgt spid="262"/>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animBg="1" advAuto="0"/>
      <p:bldP spid="8"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68"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269"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270" name="In this last step you will collect and interpretate the data.…"/>
          <p:cNvSpPr txBox="1"/>
          <p:nvPr/>
        </p:nvSpPr>
        <p:spPr>
          <a:xfrm>
            <a:off x="1343472" y="2276872"/>
            <a:ext cx="8424936" cy="3384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500">
                <a:latin typeface="Arial"/>
                <a:ea typeface="Arial"/>
                <a:cs typeface="Arial"/>
                <a:sym typeface="Arial"/>
              </a:defRPr>
            </a:pPr>
            <a:r>
              <a:rPr lang="el-GR" smtClean="0">
                <a:latin typeface="+mj-lt"/>
              </a:rPr>
              <a:t>Σε αυτό το τελευταίο βήμα θα συλλέξεις και θα ερμηνεύσεις τα δεδομένα</a:t>
            </a:r>
            <a:r>
              <a:rPr smtClean="0">
                <a:latin typeface="+mj-lt"/>
              </a:rPr>
              <a:t>. </a:t>
            </a:r>
            <a:endParaRPr>
              <a:latin typeface="+mj-lt"/>
            </a:endParaRPr>
          </a:p>
          <a:p>
            <a:pPr>
              <a:defRPr sz="2500">
                <a:latin typeface="Arial"/>
                <a:ea typeface="Arial"/>
                <a:cs typeface="Arial"/>
                <a:sym typeface="Arial"/>
              </a:defRPr>
            </a:pPr>
            <a:endParaRPr>
              <a:latin typeface="+mj-lt"/>
            </a:endParaRPr>
          </a:p>
          <a:p>
            <a:pPr>
              <a:defRPr sz="2500">
                <a:latin typeface="Arial"/>
                <a:ea typeface="Arial"/>
                <a:cs typeface="Arial"/>
                <a:sym typeface="Arial"/>
              </a:defRPr>
            </a:pPr>
            <a:r>
              <a:rPr lang="el-GR" sz="2500" smtClean="0">
                <a:latin typeface="+mj-lt"/>
                <a:sym typeface="Arial"/>
              </a:rPr>
              <a:t>Τα δύο σημεία που απαρτίζουν αυτήν την τελευταία φάση του πίνακα </a:t>
            </a:r>
            <a:r>
              <a:rPr lang="en-GB" sz="2500" smtClean="0">
                <a:latin typeface="+mj-lt"/>
                <a:sym typeface="Arial"/>
              </a:rPr>
              <a:t>Javelin</a:t>
            </a:r>
            <a:r>
              <a:rPr lang="el-GR" sz="2500" smtClean="0">
                <a:latin typeface="+mj-lt"/>
                <a:sym typeface="Arial"/>
              </a:rPr>
              <a:t> είναι:</a:t>
            </a:r>
            <a:r>
              <a:rPr smtClean="0">
                <a:latin typeface="+mj-lt"/>
              </a:rPr>
              <a:t> </a:t>
            </a:r>
            <a:endParaRPr>
              <a:latin typeface="+mj-lt"/>
            </a:endParaRPr>
          </a:p>
          <a:p>
            <a:pPr>
              <a:defRPr sz="2500">
                <a:latin typeface="Arial"/>
                <a:ea typeface="Arial"/>
                <a:cs typeface="Arial"/>
                <a:sym typeface="Arial"/>
              </a:defRPr>
            </a:pPr>
            <a:endParaRPr>
              <a:latin typeface="+mj-lt"/>
            </a:endParaRPr>
          </a:p>
          <a:p>
            <a:pPr marL="240631" indent="-240631">
              <a:buSzPct val="100000"/>
              <a:buChar char="✦"/>
              <a:defRPr sz="2500">
                <a:latin typeface="Arial"/>
                <a:ea typeface="Arial"/>
                <a:cs typeface="Arial"/>
                <a:sym typeface="Arial"/>
              </a:defRPr>
            </a:pPr>
            <a:r>
              <a:rPr>
                <a:latin typeface="+mj-lt"/>
              </a:rPr>
              <a:t> </a:t>
            </a:r>
            <a:r>
              <a:rPr lang="el-GR" sz="2500" smtClean="0">
                <a:sym typeface="Arial"/>
              </a:rPr>
              <a:t>Αποτέλεσμα και απόφαση</a:t>
            </a:r>
            <a:endParaRPr>
              <a:latin typeface="+mj-lt"/>
            </a:endParaRPr>
          </a:p>
          <a:p>
            <a:pPr marL="240631" indent="-240631">
              <a:buSzPct val="100000"/>
              <a:buChar char="✦"/>
              <a:defRPr sz="2500">
                <a:latin typeface="Arial"/>
                <a:ea typeface="Arial"/>
                <a:cs typeface="Arial"/>
                <a:sym typeface="Arial"/>
              </a:defRPr>
            </a:pPr>
            <a:r>
              <a:rPr>
                <a:latin typeface="+mj-lt"/>
              </a:rPr>
              <a:t> </a:t>
            </a:r>
            <a:r>
              <a:rPr lang="el-GR" sz="2500" smtClean="0">
                <a:sym typeface="Arial"/>
              </a:rPr>
              <a:t>Μάθηση</a:t>
            </a:r>
            <a:endParaRPr>
              <a:latin typeface="+mj-lt"/>
            </a:endParaRPr>
          </a:p>
        </p:txBody>
      </p:sp>
      <p:pic>
        <p:nvPicPr>
          <p:cNvPr id="272" name="2450638-200.png" descr="2450638-200.png"/>
          <p:cNvPicPr>
            <a:picLocks noChangeAspect="1"/>
          </p:cNvPicPr>
          <p:nvPr/>
        </p:nvPicPr>
        <p:blipFill>
          <a:blip r:embed="rId5" cstate="print">
            <a:extLst/>
          </a:blip>
          <a:stretch>
            <a:fillRect/>
          </a:stretch>
        </p:blipFill>
        <p:spPr>
          <a:xfrm>
            <a:off x="8544272" y="4077072"/>
            <a:ext cx="1958784" cy="1958784"/>
          </a:xfrm>
          <a:prstGeom prst="rect">
            <a:avLst/>
          </a:prstGeom>
          <a:ln w="12700">
            <a:miter lim="400000"/>
          </a:ln>
        </p:spPr>
      </p:pic>
      <p:sp>
        <p:nvSpPr>
          <p:cNvPr id="9" name="Unit 2: The Javelin Board"/>
          <p:cNvSpPr txBox="1"/>
          <p:nvPr/>
        </p:nvSpPr>
        <p:spPr>
          <a:xfrm>
            <a:off x="3071664" y="404664"/>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
        <p:nvSpPr>
          <p:cNvPr id="10" name="2.2 Left Side: Brainstorming Area"/>
          <p:cNvSpPr txBox="1"/>
          <p:nvPr/>
        </p:nvSpPr>
        <p:spPr>
          <a:xfrm>
            <a:off x="3935760" y="1412776"/>
            <a:ext cx="7833673"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000">
                <a:latin typeface="Arial Rounded MT Bold"/>
                <a:ea typeface="Arial Rounded MT Bold"/>
                <a:cs typeface="Arial Rounded MT Bold"/>
                <a:sym typeface="Arial Rounded MT Bold"/>
              </a:defRPr>
            </a:lvl1pPr>
          </a:lstStyle>
          <a:p>
            <a:r>
              <a:rPr b="1" smtClean="0">
                <a:latin typeface="+mj-lt"/>
              </a:rPr>
              <a:t>2.</a:t>
            </a:r>
            <a:r>
              <a:rPr lang="el-GR" b="1" smtClean="0">
                <a:latin typeface="+mj-lt"/>
              </a:rPr>
              <a:t>4</a:t>
            </a:r>
            <a:r>
              <a:rPr b="1" smtClean="0">
                <a:latin typeface="+mj-lt"/>
              </a:rPr>
              <a:t> </a:t>
            </a:r>
            <a:r>
              <a:rPr lang="el-GR" b="1" smtClean="0">
                <a:latin typeface="+mj-lt"/>
              </a:rPr>
              <a:t>Η κάτω πλευρά: Βγες από το κτίριο</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1" animBg="1" advAuto="0"/>
      <p:bldP spid="9"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76"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277"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278" name="Result and Decision…"/>
          <p:cNvSpPr txBox="1"/>
          <p:nvPr/>
        </p:nvSpPr>
        <p:spPr>
          <a:xfrm>
            <a:off x="1055440" y="2276872"/>
            <a:ext cx="4255870" cy="2897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gn="ctr">
              <a:defRPr sz="2400" b="1">
                <a:latin typeface="Arial"/>
                <a:ea typeface="Arial"/>
                <a:cs typeface="Arial"/>
                <a:sym typeface="Arial"/>
              </a:defRPr>
            </a:pPr>
            <a:r>
              <a:rPr lang="el-GR" sz="2400" b="1" smtClean="0">
                <a:latin typeface="+mj-lt"/>
                <a:sym typeface="Arial"/>
              </a:rPr>
              <a:t>Αποτέλεσμα και απόφαση</a:t>
            </a:r>
            <a:endParaRPr>
              <a:latin typeface="+mj-lt"/>
            </a:endParaRPr>
          </a:p>
          <a:p>
            <a:pPr algn="ctr">
              <a:defRPr sz="2400" b="1">
                <a:latin typeface="Arial"/>
                <a:ea typeface="Arial"/>
                <a:cs typeface="Arial"/>
                <a:sym typeface="Arial"/>
              </a:defRPr>
            </a:pPr>
            <a:endParaRPr>
              <a:latin typeface="+mj-lt"/>
            </a:endParaRPr>
          </a:p>
          <a:p>
            <a:pPr algn="just">
              <a:defRPr sz="2400" i="1">
                <a:latin typeface="Arial"/>
                <a:ea typeface="Arial"/>
                <a:cs typeface="Arial"/>
                <a:sym typeface="Arial"/>
              </a:defRPr>
            </a:pPr>
            <a:r>
              <a:rPr lang="el-GR" sz="2400" i="1" smtClean="0">
                <a:latin typeface="+mj-lt"/>
                <a:sym typeface="Arial"/>
              </a:rPr>
              <a:t>Είναι απαραίτητο να εξακριβωθεί εάν οι υποθέσεις μπορούν να επικυρωθούν </a:t>
            </a:r>
            <a:r>
              <a:rPr lang="el-GR" sz="2400" i="1" smtClean="0">
                <a:latin typeface="+mj-lt"/>
                <a:sym typeface="Arial"/>
              </a:rPr>
              <a:t>ή </a:t>
            </a:r>
            <a:r>
              <a:rPr lang="el-GR" sz="2400" i="1" smtClean="0">
                <a:latin typeface="+mj-lt"/>
                <a:sym typeface="Arial"/>
              </a:rPr>
              <a:t>όχι, </a:t>
            </a:r>
            <a:r>
              <a:rPr lang="el-GR" sz="2400" i="1" smtClean="0">
                <a:latin typeface="+mj-lt"/>
                <a:sym typeface="Arial"/>
              </a:rPr>
              <a:t>σύμφωνα </a:t>
            </a:r>
            <a:r>
              <a:rPr lang="el-GR" sz="2400" i="1" smtClean="0">
                <a:latin typeface="+mj-lt"/>
                <a:sym typeface="Arial"/>
              </a:rPr>
              <a:t>με </a:t>
            </a:r>
            <a:r>
              <a:rPr lang="el-GR" sz="2400" i="1" smtClean="0">
                <a:latin typeface="+mj-lt"/>
                <a:sym typeface="Arial"/>
              </a:rPr>
              <a:t>τους καθιερωμένους ΒΔΑ.</a:t>
            </a:r>
            <a:endParaRPr>
              <a:latin typeface="+mj-lt"/>
            </a:endParaRPr>
          </a:p>
        </p:txBody>
      </p:sp>
      <p:sp>
        <p:nvSpPr>
          <p:cNvPr id="279" name="Learning…"/>
          <p:cNvSpPr txBox="1"/>
          <p:nvPr/>
        </p:nvSpPr>
        <p:spPr>
          <a:xfrm>
            <a:off x="7248128" y="2348880"/>
            <a:ext cx="3902076" cy="2258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gn="ctr">
              <a:defRPr sz="2400" b="1">
                <a:latin typeface="Arial"/>
                <a:ea typeface="Arial"/>
                <a:cs typeface="Arial"/>
                <a:sym typeface="Arial"/>
              </a:defRPr>
            </a:pPr>
            <a:r>
              <a:rPr lang="el-GR" sz="2400" b="1" smtClean="0">
                <a:latin typeface="+mj-lt"/>
                <a:sym typeface="Arial"/>
              </a:rPr>
              <a:t>Μάθηση</a:t>
            </a:r>
            <a:r>
              <a:rPr smtClean="0">
                <a:latin typeface="+mj-lt"/>
              </a:rPr>
              <a:t> </a:t>
            </a:r>
            <a:endParaRPr>
              <a:latin typeface="+mj-lt"/>
            </a:endParaRPr>
          </a:p>
          <a:p>
            <a:pPr algn="ctr">
              <a:defRPr sz="2400" b="1">
                <a:latin typeface="Arial"/>
                <a:ea typeface="Arial"/>
                <a:cs typeface="Arial"/>
                <a:sym typeface="Arial"/>
              </a:defRPr>
            </a:pPr>
            <a:endParaRPr>
              <a:latin typeface="+mj-lt"/>
            </a:endParaRPr>
          </a:p>
          <a:p>
            <a:pPr algn="just">
              <a:defRPr sz="2400" i="1">
                <a:latin typeface="Arial"/>
                <a:ea typeface="Arial"/>
                <a:cs typeface="Arial"/>
                <a:sym typeface="Arial"/>
              </a:defRPr>
            </a:pPr>
            <a:r>
              <a:rPr lang="el-GR" smtClean="0">
                <a:latin typeface="+mj-lt"/>
              </a:rPr>
              <a:t>Εδώ προτείνεις τα συμπεράσματα</a:t>
            </a:r>
            <a:r>
              <a:rPr smtClean="0">
                <a:latin typeface="+mj-lt"/>
              </a:rPr>
              <a:t> </a:t>
            </a:r>
            <a:r>
              <a:rPr lang="el-GR" b="1" smtClean="0">
                <a:latin typeface="+mj-lt"/>
              </a:rPr>
              <a:t>για κάθε σημείο</a:t>
            </a:r>
            <a:r>
              <a:rPr b="1" i="0" smtClean="0">
                <a:latin typeface="+mj-lt"/>
              </a:rPr>
              <a:t>. </a:t>
            </a:r>
            <a:endParaRPr b="1" i="0">
              <a:latin typeface="+mj-lt"/>
            </a:endParaRPr>
          </a:p>
        </p:txBody>
      </p:sp>
      <p:sp>
        <p:nvSpPr>
          <p:cNvPr id="280" name="!!! Always remember that…"/>
          <p:cNvSpPr txBox="1"/>
          <p:nvPr/>
        </p:nvSpPr>
        <p:spPr>
          <a:xfrm>
            <a:off x="1415480" y="5013176"/>
            <a:ext cx="9867707" cy="1219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gn="ctr">
              <a:defRPr sz="2400" b="1">
                <a:solidFill>
                  <a:srgbClr val="FF2600"/>
                </a:solidFill>
                <a:latin typeface="Arial"/>
                <a:ea typeface="Arial"/>
                <a:cs typeface="Arial"/>
                <a:sym typeface="Arial"/>
              </a:defRPr>
            </a:pPr>
            <a:r>
              <a:rPr>
                <a:latin typeface="+mj-lt"/>
              </a:rPr>
              <a:t>!!! </a:t>
            </a:r>
            <a:r>
              <a:rPr lang="el-GR" smtClean="0">
                <a:latin typeface="+mj-lt"/>
              </a:rPr>
              <a:t>Πάντα ν</a:t>
            </a:r>
            <a:r>
              <a:rPr lang="el-GR" sz="2400" b="1" smtClean="0">
                <a:latin typeface="+mj-lt"/>
                <a:sym typeface="Arial"/>
              </a:rPr>
              <a:t>α </a:t>
            </a:r>
            <a:r>
              <a:rPr lang="el-GR" sz="2400" b="1" smtClean="0">
                <a:latin typeface="+mj-lt"/>
                <a:sym typeface="Arial"/>
              </a:rPr>
              <a:t>θυμάσαι </a:t>
            </a:r>
            <a:r>
              <a:rPr lang="el-GR" sz="2400" b="1" smtClean="0">
                <a:latin typeface="+mj-lt"/>
                <a:sym typeface="Arial"/>
              </a:rPr>
              <a:t>ότι </a:t>
            </a:r>
            <a:r>
              <a:rPr lang="el-GR" sz="2400" b="1" smtClean="0">
                <a:latin typeface="+mj-lt"/>
                <a:sym typeface="Arial"/>
              </a:rPr>
              <a:t>το τελικό σου σχέδιο πρέπει να ανταποκρίνεται </a:t>
            </a:r>
            <a:r>
              <a:rPr lang="el-GR" sz="2400" b="1" smtClean="0">
                <a:latin typeface="+mj-lt"/>
                <a:sym typeface="Arial"/>
              </a:rPr>
              <a:t>σε μια πραγματική ανάγκη της </a:t>
            </a:r>
            <a:r>
              <a:rPr lang="el-GR" sz="2400" b="1" smtClean="0">
                <a:latin typeface="+mj-lt"/>
                <a:sym typeface="Arial"/>
              </a:rPr>
              <a:t>αγοράς </a:t>
            </a:r>
            <a:r>
              <a:rPr lang="el-GR" sz="2400" b="1" smtClean="0">
                <a:latin typeface="+mj-lt"/>
                <a:sym typeface="Arial"/>
              </a:rPr>
              <a:t>για να είναι επιτυχημένο</a:t>
            </a:r>
            <a:r>
              <a:rPr smtClean="0">
                <a:latin typeface="+mj-lt"/>
              </a:rPr>
              <a:t> </a:t>
            </a:r>
            <a:r>
              <a:rPr>
                <a:latin typeface="+mj-lt"/>
              </a:rPr>
              <a:t>!!!</a:t>
            </a:r>
          </a:p>
        </p:txBody>
      </p:sp>
      <p:sp>
        <p:nvSpPr>
          <p:cNvPr id="10" name="Unit 2: The Javelin Board"/>
          <p:cNvSpPr txBox="1"/>
          <p:nvPr/>
        </p:nvSpPr>
        <p:spPr>
          <a:xfrm>
            <a:off x="3071664" y="404664"/>
            <a:ext cx="892899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b="1" smtClean="0">
                <a:latin typeface="+mj-lt"/>
              </a:rPr>
              <a:t>Υποενότητα</a:t>
            </a:r>
            <a:r>
              <a:rPr b="1" smtClean="0">
                <a:latin typeface="+mj-lt"/>
              </a:rPr>
              <a:t> </a:t>
            </a:r>
            <a:r>
              <a:rPr b="1">
                <a:latin typeface="+mj-lt"/>
              </a:rPr>
              <a:t>2</a:t>
            </a:r>
            <a:r>
              <a:rPr b="1">
                <a:latin typeface="+mj-lt"/>
              </a:rPr>
              <a:t>: </a:t>
            </a:r>
            <a:r>
              <a:rPr lang="el-GR" b="1" smtClean="0">
                <a:latin typeface="+mj-lt"/>
              </a:rPr>
              <a:t>Ο πίνακας</a:t>
            </a:r>
            <a:r>
              <a:rPr b="1" smtClean="0">
                <a:latin typeface="+mj-lt"/>
              </a:rPr>
              <a:t> Javelin</a:t>
            </a:r>
            <a:endParaRPr b="1">
              <a:latin typeface="+mj-lt"/>
            </a:endParaRPr>
          </a:p>
        </p:txBody>
      </p:sp>
      <p:sp>
        <p:nvSpPr>
          <p:cNvPr id="11" name="2.2 Left Side: Brainstorming Area"/>
          <p:cNvSpPr txBox="1"/>
          <p:nvPr/>
        </p:nvSpPr>
        <p:spPr>
          <a:xfrm>
            <a:off x="3935760" y="1412776"/>
            <a:ext cx="7833673"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000">
                <a:latin typeface="Arial Rounded MT Bold"/>
                <a:ea typeface="Arial Rounded MT Bold"/>
                <a:cs typeface="Arial Rounded MT Bold"/>
                <a:sym typeface="Arial Rounded MT Bold"/>
              </a:defRPr>
            </a:lvl1pPr>
          </a:lstStyle>
          <a:p>
            <a:r>
              <a:rPr b="1" smtClean="0">
                <a:latin typeface="+mj-lt"/>
              </a:rPr>
              <a:t>2.</a:t>
            </a:r>
            <a:r>
              <a:rPr lang="el-GR" b="1" smtClean="0">
                <a:latin typeface="+mj-lt"/>
              </a:rPr>
              <a:t>4</a:t>
            </a:r>
            <a:r>
              <a:rPr b="1" smtClean="0">
                <a:latin typeface="+mj-lt"/>
              </a:rPr>
              <a:t> </a:t>
            </a:r>
            <a:r>
              <a:rPr lang="el-GR" b="1" smtClean="0">
                <a:latin typeface="+mj-lt"/>
              </a:rPr>
              <a:t>Η κάτω πλευρά: Βγες από το κτίριο</a:t>
            </a:r>
            <a:endParaRPr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77"/>
                                        </p:tgtEl>
                                        <p:attrNameLst>
                                          <p:attrName>style.visibility</p:attrName>
                                        </p:attrNameLst>
                                      </p:cBhvr>
                                      <p:to>
                                        <p:strVal val="visible"/>
                                      </p:to>
                                    </p:set>
                                    <p:animEffect transition="in" filter="wipe(left)">
                                      <p:cBhvr>
                                        <p:cTn id="7" dur="500"/>
                                        <p:tgtEl>
                                          <p:spTgt spid="277"/>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1" animBg="1" advAuto="0"/>
      <p:bldP spid="10"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hank you for your attention!"/>
          <p:cNvSpPr txBox="1"/>
          <p:nvPr/>
        </p:nvSpPr>
        <p:spPr>
          <a:xfrm>
            <a:off x="2207568" y="2060848"/>
            <a:ext cx="8325991"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3600" b="1">
                <a:latin typeface="Arial"/>
                <a:ea typeface="Arial"/>
                <a:cs typeface="Arial"/>
                <a:sym typeface="Arial"/>
              </a:defRPr>
            </a:lvl1pPr>
          </a:lstStyle>
          <a:p>
            <a:r>
              <a:rPr lang="el-GR" smtClean="0">
                <a:latin typeface="+mj-lt"/>
              </a:rPr>
              <a:t>Ευχαριστούμε για την προσοχή σου</a:t>
            </a:r>
            <a:r>
              <a:rPr smtClean="0">
                <a:latin typeface="+mj-lt"/>
              </a:rPr>
              <a:t>!</a:t>
            </a:r>
            <a:endParaRPr>
              <a:latin typeface="+mj-lt"/>
            </a:endParaRPr>
          </a:p>
        </p:txBody>
      </p:sp>
      <p:sp>
        <p:nvSpPr>
          <p:cNvPr id="284" name="With the support of the Erasmus+ programme of the European Union. This document and its contents reflects the views only of the authors, and the Commission cannot be held responsible for any use which may be made of the information contained therein."/>
          <p:cNvSpPr txBox="1"/>
          <p:nvPr/>
        </p:nvSpPr>
        <p:spPr>
          <a:xfrm>
            <a:off x="2771775" y="6170612"/>
            <a:ext cx="8505825" cy="62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a:lvl1pPr>
          </a:lstStyle>
          <a:p>
            <a:r>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285"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286" name="image.png" descr="image.png"/>
          <p:cNvPicPr>
            <a:picLocks noChangeAspect="1"/>
          </p:cNvPicPr>
          <p:nvPr/>
        </p:nvPicPr>
        <p:blipFill>
          <a:blip r:embed="rId3" cstate="print">
            <a:extLst/>
          </a:blip>
          <a:stretch>
            <a:fillRect/>
          </a:stretch>
        </p:blipFill>
        <p:spPr>
          <a:xfrm>
            <a:off x="3836987" y="417512"/>
            <a:ext cx="4518026" cy="1411288"/>
          </a:xfrm>
          <a:prstGeom prst="rect">
            <a:avLst/>
          </a:prstGeom>
          <a:ln w="12700">
            <a:miter lim="400000"/>
          </a:ln>
        </p:spPr>
      </p:pic>
      <p:pic>
        <p:nvPicPr>
          <p:cNvPr id="287" name="image.png" descr="image.png"/>
          <p:cNvPicPr>
            <a:picLocks noChangeAspect="1"/>
          </p:cNvPicPr>
          <p:nvPr/>
        </p:nvPicPr>
        <p:blipFill>
          <a:blip r:embed="rId4" cstate="print">
            <a:extLst/>
          </a:blip>
          <a:stretch>
            <a:fillRect/>
          </a:stretch>
        </p:blipFill>
        <p:spPr>
          <a:xfrm>
            <a:off x="-92075" y="2984500"/>
            <a:ext cx="12192000" cy="28463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84"/>
                                        </p:tgtEl>
                                        <p:attrNameLst>
                                          <p:attrName>style.visibility</p:attrName>
                                        </p:attrNameLst>
                                      </p:cBhvr>
                                      <p:to>
                                        <p:strVal val="visible"/>
                                      </p:to>
                                    </p:set>
                                    <p:animEffect transition="in" filter="dissolve">
                                      <p:cBhvr>
                                        <p:cTn id="7" dur="500"/>
                                        <p:tgtEl>
                                          <p:spTgt spid="284"/>
                                        </p:tgtEl>
                                      </p:cBhvr>
                                    </p:animEffect>
                                  </p:childTnLst>
                                </p:cTn>
                              </p:par>
                            </p:childTnLst>
                          </p:cTn>
                        </p:par>
                        <p:par>
                          <p:cTn id="8" fill="hold">
                            <p:stCondLst>
                              <p:cond delay="500"/>
                            </p:stCondLst>
                            <p:childTnLst>
                              <p:par>
                                <p:cTn id="9" presetID="19" presetClass="entr" presetSubtype="10" fill="hold" grpId="2" nodeType="afterEffect">
                                  <p:stCondLst>
                                    <p:cond delay="0"/>
                                  </p:stCondLst>
                                  <p:iterate>
                                    <p:tmAbs val="0"/>
                                  </p:iterate>
                                  <p:childTnLst>
                                    <p:set>
                                      <p:cBhvr>
                                        <p:cTn id="10" fill="hold"/>
                                        <p:tgtEl>
                                          <p:spTgt spid="286"/>
                                        </p:tgtEl>
                                        <p:attrNameLst>
                                          <p:attrName>style.visibility</p:attrName>
                                        </p:attrNameLst>
                                      </p:cBhvr>
                                      <p:to>
                                        <p:strVal val="visible"/>
                                      </p:to>
                                    </p:set>
                                    <p:anim calcmode="lin" valueType="num">
                                      <p:cBhvr>
                                        <p:cTn id="11" dur="2000" fill="hold"/>
                                        <p:tgtEl>
                                          <p:spTgt spid="286"/>
                                        </p:tgtEl>
                                        <p:attrNameLst>
                                          <p:attrName>ppt_w</p:attrName>
                                        </p:attrNameLst>
                                      </p:cBhvr>
                                      <p:tavLst>
                                        <p:tav tm="0" fmla="#ppt_w*sin(2.5*pi*$)">
                                          <p:val>
                                            <p:fltVal val="0"/>
                                          </p:val>
                                        </p:tav>
                                        <p:tav tm="100000">
                                          <p:val>
                                            <p:fltVal val="1"/>
                                          </p:val>
                                        </p:tav>
                                      </p:tavLst>
                                    </p:anim>
                                    <p:anim calcmode="lin" valueType="num">
                                      <p:cBhvr>
                                        <p:cTn id="12" dur="2000" fill="hold"/>
                                        <p:tgtEl>
                                          <p:spTgt spid="2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1" animBg="1" advAuto="0"/>
      <p:bldP spid="286"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87"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88" name="image.png" descr="image.png"/>
          <p:cNvPicPr>
            <a:picLocks noChangeAspect="1"/>
          </p:cNvPicPr>
          <p:nvPr/>
        </p:nvPicPr>
        <p:blipFill>
          <a:blip r:embed="rId4" cstate="print">
            <a:extLst/>
          </a:blip>
          <a:stretch>
            <a:fillRect/>
          </a:stretch>
        </p:blipFill>
        <p:spPr>
          <a:xfrm>
            <a:off x="293687" y="438150"/>
            <a:ext cx="3902076" cy="1219200"/>
          </a:xfrm>
          <a:prstGeom prst="rect">
            <a:avLst/>
          </a:prstGeom>
          <a:ln w="12700">
            <a:miter lim="400000"/>
          </a:ln>
        </p:spPr>
      </p:pic>
      <p:sp>
        <p:nvSpPr>
          <p:cNvPr id="89" name="Contents of the module"/>
          <p:cNvSpPr txBox="1"/>
          <p:nvPr/>
        </p:nvSpPr>
        <p:spPr>
          <a:xfrm>
            <a:off x="5234665" y="678180"/>
            <a:ext cx="5513687"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400">
                <a:latin typeface="Arial Rounded MT Bold"/>
                <a:ea typeface="Arial Rounded MT Bold"/>
                <a:cs typeface="Arial Rounded MT Bold"/>
                <a:sym typeface="Arial Rounded MT Bold"/>
              </a:defRPr>
            </a:lvl1pPr>
          </a:lstStyle>
          <a:p>
            <a:r>
              <a:rPr lang="el-GR" sz="4000" b="1" smtClean="0">
                <a:latin typeface="+mj-lt"/>
              </a:rPr>
              <a:t>Περιεχόμενα ενότητας</a:t>
            </a:r>
            <a:endParaRPr sz="4000" b="1">
              <a:latin typeface="+mj-lt"/>
            </a:endParaRPr>
          </a:p>
        </p:txBody>
      </p:sp>
      <p:sp>
        <p:nvSpPr>
          <p:cNvPr id="90" name="Unit 1: Pitch your start-up!…"/>
          <p:cNvSpPr txBox="1"/>
          <p:nvPr/>
        </p:nvSpPr>
        <p:spPr>
          <a:xfrm>
            <a:off x="379809" y="1917610"/>
            <a:ext cx="5473964" cy="4368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indent="80962">
              <a:lnSpc>
                <a:spcPct val="150000"/>
              </a:lnSpc>
              <a:spcAft>
                <a:spcPts val="600"/>
              </a:spcAft>
              <a:defRPr sz="2600">
                <a:latin typeface="Arial Rounded MT Bold"/>
                <a:ea typeface="Arial Rounded MT Bold"/>
                <a:cs typeface="Arial Rounded MT Bold"/>
                <a:sym typeface="Arial Rounded MT Bold"/>
              </a:defRPr>
            </a:pPr>
            <a:r>
              <a:rPr lang="el-GR" b="1" smtClean="0">
                <a:latin typeface="+mj-lt"/>
              </a:rPr>
              <a:t>Υποενότητα</a:t>
            </a:r>
            <a:r>
              <a:rPr b="1" smtClean="0">
                <a:latin typeface="+mj-lt"/>
              </a:rPr>
              <a:t> </a:t>
            </a:r>
            <a:r>
              <a:rPr b="1">
                <a:latin typeface="+mj-lt"/>
              </a:rPr>
              <a:t>1: </a:t>
            </a:r>
            <a:r>
              <a:rPr lang="el-GR" b="1" smtClean="0">
                <a:latin typeface="+mj-lt"/>
              </a:rPr>
              <a:t>Pitch για τη startup σου</a:t>
            </a:r>
            <a:r>
              <a:rPr b="1" smtClean="0">
                <a:latin typeface="+mj-lt"/>
              </a:rPr>
              <a:t>!</a:t>
            </a:r>
            <a:endParaRPr>
              <a:latin typeface="+mj-lt"/>
            </a:endParaRPr>
          </a:p>
          <a:p>
            <a:pPr marL="330199" indent="-330199">
              <a:lnSpc>
                <a:spcPct val="150000"/>
              </a:lnSpc>
              <a:buSzPct val="100000"/>
              <a:buChar char="✦"/>
              <a:defRPr sz="2600">
                <a:latin typeface="Arial"/>
                <a:ea typeface="Arial"/>
                <a:cs typeface="Arial"/>
                <a:sym typeface="Arial"/>
              </a:defRPr>
            </a:pPr>
            <a:r>
              <a:rPr lang="el-GR" smtClean="0">
                <a:latin typeface="+mj-lt"/>
              </a:rPr>
              <a:t>Πώς γίνεται ένα </a:t>
            </a:r>
            <a:r>
              <a:rPr smtClean="0">
                <a:latin typeface="+mj-lt"/>
              </a:rPr>
              <a:t>Pitch</a:t>
            </a:r>
            <a:r>
              <a:rPr>
                <a:latin typeface="+mj-lt"/>
              </a:rPr>
              <a:t>? </a:t>
            </a:r>
          </a:p>
          <a:p>
            <a:pPr marL="330199" indent="-330199">
              <a:lnSpc>
                <a:spcPct val="150000"/>
              </a:lnSpc>
              <a:buSzPct val="100000"/>
              <a:buChar char="✦"/>
              <a:defRPr sz="2600">
                <a:latin typeface="Arial"/>
                <a:ea typeface="Arial"/>
                <a:cs typeface="Arial"/>
                <a:sym typeface="Arial"/>
              </a:defRPr>
            </a:pPr>
            <a:r>
              <a:rPr lang="el-GR" smtClean="0">
                <a:latin typeface="+mj-lt"/>
              </a:rPr>
              <a:t>Γιατί το</a:t>
            </a:r>
            <a:r>
              <a:rPr smtClean="0">
                <a:latin typeface="+mj-lt"/>
              </a:rPr>
              <a:t> </a:t>
            </a:r>
            <a:r>
              <a:rPr lang="el-GR" smtClean="0">
                <a:latin typeface="+mj-lt"/>
              </a:rPr>
              <a:t>ΡΚΙ είναι τόσο κρίσιμο</a:t>
            </a:r>
            <a:r>
              <a:rPr smtClean="0">
                <a:latin typeface="+mj-lt"/>
              </a:rPr>
              <a:t>? </a:t>
            </a:r>
            <a:endParaRPr>
              <a:latin typeface="+mj-lt"/>
            </a:endParaRPr>
          </a:p>
          <a:p>
            <a:pPr marL="330199" indent="-330199">
              <a:lnSpc>
                <a:spcPct val="150000"/>
              </a:lnSpc>
              <a:buSzPct val="100000"/>
              <a:buChar char="✦"/>
              <a:defRPr sz="2600">
                <a:latin typeface="Arial"/>
                <a:ea typeface="Arial"/>
                <a:cs typeface="Arial"/>
                <a:sym typeface="Arial"/>
              </a:defRPr>
            </a:pPr>
            <a:r>
              <a:rPr lang="el-GR" smtClean="0">
                <a:latin typeface="+mj-lt"/>
              </a:rPr>
              <a:t>Πώς φτιάχνεις ένα αποτελεσματικό ΡΚΙ?</a:t>
            </a:r>
            <a:endParaRPr>
              <a:latin typeface="+mj-lt"/>
            </a:endParaRPr>
          </a:p>
        </p:txBody>
      </p:sp>
      <p:sp>
        <p:nvSpPr>
          <p:cNvPr id="91" name="Unit 2: The Javelin Board…"/>
          <p:cNvSpPr txBox="1"/>
          <p:nvPr/>
        </p:nvSpPr>
        <p:spPr>
          <a:xfrm>
            <a:off x="6196362" y="1917610"/>
            <a:ext cx="5732286" cy="4368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indent="80962">
              <a:lnSpc>
                <a:spcPct val="150000"/>
              </a:lnSpc>
              <a:defRPr sz="2600">
                <a:latin typeface="Arial Rounded MT Bold"/>
                <a:ea typeface="Arial Rounded MT Bold"/>
                <a:cs typeface="Arial Rounded MT Bold"/>
                <a:sym typeface="Arial Rounded MT Bold"/>
              </a:defRPr>
            </a:pPr>
            <a:r>
              <a:rPr lang="el-GR" sz="2600" b="1" smtClean="0">
                <a:latin typeface="+mj-lt"/>
                <a:ea typeface="Arial Rounded MT Bold"/>
                <a:cs typeface="Arial Rounded MT Bold"/>
                <a:sym typeface="Arial Rounded MT Bold"/>
              </a:rPr>
              <a:t>Υποενότητα 2: Ο πίνακας Javelin</a:t>
            </a:r>
          </a:p>
          <a:p>
            <a:pPr indent="80962">
              <a:lnSpc>
                <a:spcPct val="150000"/>
              </a:lnSpc>
              <a:defRPr sz="2600">
                <a:latin typeface="Arial Rounded MT Bold"/>
                <a:ea typeface="Arial Rounded MT Bold"/>
                <a:cs typeface="Arial Rounded MT Bold"/>
                <a:sym typeface="Arial Rounded MT Bold"/>
              </a:defRPr>
            </a:pPr>
            <a:r>
              <a:rPr smtClean="0"/>
              <a:t> </a:t>
            </a:r>
            <a:endParaRPr/>
          </a:p>
          <a:p>
            <a:pPr marL="330199" indent="-330199">
              <a:lnSpc>
                <a:spcPct val="150000"/>
              </a:lnSpc>
              <a:buSzPct val="100000"/>
              <a:buFontTx/>
              <a:buChar char="✦"/>
              <a:defRPr sz="2600">
                <a:latin typeface="Arial"/>
                <a:ea typeface="Arial"/>
                <a:cs typeface="Arial"/>
                <a:sym typeface="Arial"/>
              </a:defRPr>
            </a:pPr>
            <a:r>
              <a:rPr lang="el-GR" smtClean="0"/>
              <a:t>Σκοπός και λειτουργία </a:t>
            </a:r>
            <a:r>
              <a:rPr smtClean="0"/>
              <a:t> </a:t>
            </a:r>
            <a:endParaRPr/>
          </a:p>
          <a:p>
            <a:pPr marL="330199" indent="-330199">
              <a:lnSpc>
                <a:spcPct val="150000"/>
              </a:lnSpc>
              <a:buSzPct val="100000"/>
              <a:buChar char="✦"/>
              <a:defRPr sz="2600">
                <a:latin typeface="Arial"/>
                <a:ea typeface="Arial"/>
                <a:cs typeface="Arial"/>
                <a:sym typeface="Arial"/>
              </a:defRPr>
            </a:pPr>
            <a:r>
              <a:rPr lang="el-GR" smtClean="0"/>
              <a:t>Αριστερή πλευρά: Περιοχή καταιγισμού ιδεών</a:t>
            </a:r>
          </a:p>
          <a:p>
            <a:pPr marL="330199" indent="-330199">
              <a:lnSpc>
                <a:spcPct val="150000"/>
              </a:lnSpc>
              <a:buSzPct val="100000"/>
              <a:buFontTx/>
              <a:buChar char="✦"/>
              <a:defRPr sz="2600">
                <a:latin typeface="Arial"/>
                <a:ea typeface="Arial"/>
                <a:cs typeface="Arial"/>
                <a:sym typeface="Arial"/>
              </a:defRPr>
            </a:pPr>
            <a:r>
              <a:rPr lang="el-GR" smtClean="0"/>
              <a:t>Δεξιά πλευρά: Περιοχή εκτέλεσης</a:t>
            </a:r>
            <a:endParaRPr/>
          </a:p>
          <a:p>
            <a:pPr marL="330199" indent="-330199">
              <a:lnSpc>
                <a:spcPct val="150000"/>
              </a:lnSpc>
              <a:buSzPct val="100000"/>
              <a:buFontTx/>
              <a:buChar char="✦"/>
              <a:defRPr sz="2600">
                <a:latin typeface="Arial"/>
                <a:ea typeface="Arial"/>
                <a:cs typeface="Arial"/>
                <a:sym typeface="Arial"/>
              </a:defRPr>
            </a:pPr>
            <a:r>
              <a:rPr lang="el-GR" smtClean="0"/>
              <a:t>Η κάτω πλευρά: Βγες από το κτίριο</a:t>
            </a: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pic>
        <p:nvPicPr>
          <p:cNvPr id="94"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95"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96"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97" name="A pitch is a speech or an act that attempt to persuade someone of:…"/>
          <p:cNvSpPr txBox="1"/>
          <p:nvPr/>
        </p:nvSpPr>
        <p:spPr>
          <a:xfrm>
            <a:off x="899070" y="2333486"/>
            <a:ext cx="10393860" cy="3831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700">
                <a:latin typeface="Arial"/>
                <a:ea typeface="Arial"/>
                <a:cs typeface="Arial"/>
                <a:sym typeface="Arial"/>
              </a:defRPr>
            </a:pPr>
            <a:r>
              <a:rPr lang="el-GR" smtClean="0">
                <a:latin typeface="+mj-lt"/>
              </a:rPr>
              <a:t>Το </a:t>
            </a:r>
            <a:r>
              <a:rPr lang="el-GR" b="1" smtClean="0">
                <a:latin typeface="+mj-lt"/>
              </a:rPr>
              <a:t>pitch</a:t>
            </a:r>
            <a:r>
              <a:rPr lang="el-GR" smtClean="0">
                <a:latin typeface="+mj-lt"/>
              </a:rPr>
              <a:t> είναι μια ομιλία ή μια πράξη που προσπαθεί να πείσει κάποιον για:</a:t>
            </a:r>
          </a:p>
          <a:p>
            <a:pPr>
              <a:defRPr sz="2700">
                <a:latin typeface="Arial"/>
                <a:ea typeface="Arial"/>
                <a:cs typeface="Arial"/>
                <a:sym typeface="Arial"/>
              </a:defRPr>
            </a:pPr>
            <a:r>
              <a:rPr lang="el-GR" smtClean="0">
                <a:latin typeface="+mj-lt"/>
              </a:rPr>
              <a:t>- την εγκυρότητα μιας ιδέας</a:t>
            </a:r>
          </a:p>
          <a:p>
            <a:pPr>
              <a:defRPr sz="2700">
                <a:latin typeface="Arial"/>
                <a:ea typeface="Arial"/>
                <a:cs typeface="Arial"/>
                <a:sym typeface="Arial"/>
              </a:defRPr>
            </a:pPr>
            <a:r>
              <a:rPr lang="el-GR" smtClean="0">
                <a:latin typeface="+mj-lt"/>
              </a:rPr>
              <a:t>- ή την ποιότητα ενός προϊόντος / υπηρεσίας</a:t>
            </a:r>
          </a:p>
          <a:p>
            <a:pPr>
              <a:defRPr sz="2700">
                <a:latin typeface="Arial"/>
                <a:ea typeface="Arial"/>
                <a:cs typeface="Arial"/>
                <a:sym typeface="Arial"/>
              </a:defRPr>
            </a:pPr>
            <a:endParaRPr lang="el-GR" smtClean="0">
              <a:latin typeface="+mj-lt"/>
            </a:endParaRPr>
          </a:p>
          <a:p>
            <a:pPr>
              <a:defRPr sz="2700">
                <a:latin typeface="Arial"/>
                <a:ea typeface="Arial"/>
                <a:cs typeface="Arial"/>
                <a:sym typeface="Arial"/>
              </a:defRPr>
            </a:pPr>
            <a:r>
              <a:rPr lang="el-GR" smtClean="0">
                <a:latin typeface="+mj-lt"/>
              </a:rPr>
              <a:t>Για να τον/την κάνει να σκεφτεί να:</a:t>
            </a:r>
          </a:p>
          <a:p>
            <a:pPr>
              <a:buFont typeface="Arial" pitchFamily="34" charset="0"/>
              <a:buChar char="•"/>
              <a:defRPr sz="2700">
                <a:latin typeface="Arial"/>
                <a:ea typeface="Arial"/>
                <a:cs typeface="Arial"/>
                <a:sym typeface="Arial"/>
              </a:defRPr>
            </a:pPr>
            <a:r>
              <a:rPr lang="el-GR" smtClean="0">
                <a:latin typeface="+mj-lt"/>
              </a:rPr>
              <a:t> επενδύσει σε μια επιχείρηση,</a:t>
            </a:r>
          </a:p>
          <a:p>
            <a:pPr>
              <a:buFont typeface="Arial" pitchFamily="34" charset="0"/>
              <a:buChar char="•"/>
              <a:defRPr sz="2700">
                <a:latin typeface="Arial"/>
                <a:ea typeface="Arial"/>
                <a:cs typeface="Arial"/>
                <a:sym typeface="Arial"/>
              </a:defRPr>
            </a:pPr>
            <a:r>
              <a:rPr lang="el-GR" smtClean="0">
                <a:latin typeface="+mj-lt"/>
              </a:rPr>
              <a:t> συνεργαστεί με την εταιρεία,</a:t>
            </a:r>
          </a:p>
          <a:p>
            <a:pPr>
              <a:buFont typeface="Arial" pitchFamily="34" charset="0"/>
              <a:buChar char="•"/>
              <a:defRPr sz="2700">
                <a:latin typeface="Arial"/>
                <a:ea typeface="Arial"/>
                <a:cs typeface="Arial"/>
                <a:sym typeface="Arial"/>
              </a:defRPr>
            </a:pPr>
            <a:r>
              <a:rPr lang="el-GR" smtClean="0">
                <a:latin typeface="+mj-lt"/>
              </a:rPr>
              <a:t> αγοράσει ένα προϊόν ή μια υπηρεσία. </a:t>
            </a:r>
            <a:endParaRPr>
              <a:latin typeface="+mj-lt"/>
            </a:endParaRPr>
          </a:p>
        </p:txBody>
      </p:sp>
      <p:sp>
        <p:nvSpPr>
          <p:cNvPr id="98" name="1.1 How to Pitch?"/>
          <p:cNvSpPr txBox="1"/>
          <p:nvPr/>
        </p:nvSpPr>
        <p:spPr>
          <a:xfrm>
            <a:off x="6456040" y="1467802"/>
            <a:ext cx="478393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a:latin typeface="+mj-lt"/>
              </a:rPr>
              <a:t>1.1 </a:t>
            </a:r>
            <a:r>
              <a:rPr lang="el-GR" sz="2800" b="1" smtClean="0">
                <a:latin typeface="+mj-lt"/>
                <a:sym typeface="Raleway Light"/>
              </a:rPr>
              <a:t>Πώς γίνεται ένα </a:t>
            </a:r>
            <a:r>
              <a:rPr lang="en-GB" sz="2800" b="1" smtClean="0">
                <a:latin typeface="+mj-lt"/>
                <a:sym typeface="Raleway Light"/>
              </a:rPr>
              <a:t>Pitch</a:t>
            </a:r>
            <a:r>
              <a:rPr sz="2800" b="1" smtClean="0">
                <a:latin typeface="+mj-lt"/>
              </a:rPr>
              <a:t>?</a:t>
            </a:r>
            <a:endParaRPr sz="2800" b="1">
              <a:latin typeface="+mj-lt"/>
            </a:endParaRPr>
          </a:p>
        </p:txBody>
      </p:sp>
      <p:pic>
        <p:nvPicPr>
          <p:cNvPr id="99" name="1880053-200.png" descr="1880053-200.png"/>
          <p:cNvPicPr>
            <a:picLocks noChangeAspect="1"/>
          </p:cNvPicPr>
          <p:nvPr/>
        </p:nvPicPr>
        <p:blipFill>
          <a:blip r:embed="rId5" cstate="print">
            <a:extLst/>
          </a:blip>
          <a:stretch>
            <a:fillRect/>
          </a:stretch>
        </p:blipFill>
        <p:spPr>
          <a:xfrm>
            <a:off x="8252395" y="3429000"/>
            <a:ext cx="2540001" cy="2540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93"/>
                                        </p:tgtEl>
                                        <p:attrNameLst>
                                          <p:attrName>style.visibility</p:attrName>
                                        </p:attrNameLst>
                                      </p:cBhvr>
                                      <p:to>
                                        <p:strVal val="visible"/>
                                      </p:to>
                                    </p:set>
                                    <p:anim calcmode="lin" valueType="num">
                                      <p:cBhvr>
                                        <p:cTn id="11" dur="1000" fill="hold"/>
                                        <p:tgtEl>
                                          <p:spTgt spid="93"/>
                                        </p:tgtEl>
                                        <p:attrNameLst>
                                          <p:attrName>ppt_x</p:attrName>
                                        </p:attrNameLst>
                                      </p:cBhvr>
                                      <p:tavLst>
                                        <p:tav tm="0">
                                          <p:val>
                                            <p:strVal val="#ppt_x"/>
                                          </p:val>
                                        </p:tav>
                                        <p:tav tm="100000">
                                          <p:val>
                                            <p:strVal val="#ppt_x"/>
                                          </p:val>
                                        </p:tav>
                                      </p:tavLst>
                                    </p:anim>
                                    <p:anim calcmode="lin" valueType="num">
                                      <p:cBhvr>
                                        <p:cTn id="12" dur="10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2" animBg="1" advAuto="0"/>
      <p:bldP spid="96"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03"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04"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05" name="!!! Different situation need different kind of Pitches !!!!…"/>
          <p:cNvSpPr txBox="1"/>
          <p:nvPr/>
        </p:nvSpPr>
        <p:spPr>
          <a:xfrm>
            <a:off x="899070" y="2341879"/>
            <a:ext cx="10813554" cy="3416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2700" b="1">
                <a:solidFill>
                  <a:srgbClr val="FF2600"/>
                </a:solidFill>
                <a:latin typeface="Arial"/>
                <a:ea typeface="Arial"/>
                <a:cs typeface="Arial"/>
                <a:sym typeface="Arial"/>
              </a:defRPr>
            </a:pPr>
            <a:r>
              <a:rPr>
                <a:latin typeface="+mj-lt"/>
              </a:rPr>
              <a:t>!!! </a:t>
            </a:r>
            <a:r>
              <a:rPr lang="el-GR" smtClean="0">
                <a:latin typeface="+mj-lt"/>
              </a:rPr>
              <a:t>Κάθε περίσταση χρειάζεται διαφορετικό </a:t>
            </a:r>
            <a:r>
              <a:rPr lang="en-US" smtClean="0">
                <a:latin typeface="+mj-lt"/>
              </a:rPr>
              <a:t>pitch </a:t>
            </a:r>
            <a:r>
              <a:rPr smtClean="0">
                <a:latin typeface="+mj-lt"/>
              </a:rPr>
              <a:t>!!!!</a:t>
            </a:r>
            <a:endParaRPr>
              <a:latin typeface="+mj-lt"/>
            </a:endParaRPr>
          </a:p>
          <a:p>
            <a:pPr>
              <a:defRPr sz="2700">
                <a:latin typeface="Arial"/>
                <a:ea typeface="Arial"/>
                <a:cs typeface="Arial"/>
                <a:sym typeface="Arial"/>
              </a:defRPr>
            </a:pPr>
            <a:endParaRPr>
              <a:latin typeface="+mj-lt"/>
            </a:endParaRPr>
          </a:p>
          <a:p>
            <a:pPr>
              <a:defRPr sz="2700">
                <a:latin typeface="Arial"/>
                <a:ea typeface="Arial"/>
                <a:cs typeface="Arial"/>
                <a:sym typeface="Arial"/>
              </a:defRPr>
            </a:pPr>
            <a:r>
              <a:rPr lang="el-GR" sz="2700" smtClean="0">
                <a:sym typeface="Arial"/>
              </a:rPr>
              <a:t>Στην επικοινωνιακή σου φαρέτρα πρέπει πάντα να έχεις τουλάχιστον τρία διαφορετικά είδη </a:t>
            </a:r>
            <a:r>
              <a:rPr lang="en-GB" sz="2700" smtClean="0">
                <a:sym typeface="Arial"/>
              </a:rPr>
              <a:t>pitch </a:t>
            </a:r>
            <a:r>
              <a:rPr smtClean="0">
                <a:latin typeface="+mj-lt"/>
              </a:rPr>
              <a:t>:</a:t>
            </a:r>
            <a:endParaRPr>
              <a:latin typeface="+mj-lt"/>
            </a:endParaRPr>
          </a:p>
          <a:p>
            <a:pPr>
              <a:defRPr sz="2700">
                <a:latin typeface="Arial"/>
                <a:ea typeface="Arial"/>
                <a:cs typeface="Arial"/>
                <a:sym typeface="Arial"/>
              </a:defRPr>
            </a:pPr>
            <a:endParaRPr>
              <a:latin typeface="+mj-lt"/>
            </a:endParaRPr>
          </a:p>
          <a:p>
            <a:pPr marL="1413710" lvl="3" indent="-270710">
              <a:buSzPct val="100000"/>
              <a:buChar char="•"/>
              <a:defRPr sz="2700">
                <a:latin typeface="Arial"/>
                <a:ea typeface="Arial"/>
                <a:cs typeface="Arial"/>
                <a:sym typeface="Arial"/>
              </a:defRPr>
            </a:pPr>
            <a:r>
              <a:rPr lang="el-GR" sz="2700" smtClean="0">
                <a:sym typeface="Arial"/>
              </a:rPr>
              <a:t>Το </a:t>
            </a:r>
            <a:r>
              <a:rPr lang="en-GB" sz="2700" smtClean="0">
                <a:sym typeface="Arial"/>
              </a:rPr>
              <a:t>pitch</a:t>
            </a:r>
            <a:r>
              <a:rPr lang="el-GR" sz="2700" smtClean="0">
                <a:sym typeface="Arial"/>
              </a:rPr>
              <a:t> του Ανελκυστήρα</a:t>
            </a:r>
            <a:r>
              <a:rPr smtClean="0">
                <a:latin typeface="+mj-lt"/>
              </a:rPr>
              <a:t>, </a:t>
            </a:r>
            <a:endParaRPr>
              <a:latin typeface="+mj-lt"/>
            </a:endParaRPr>
          </a:p>
          <a:p>
            <a:pPr marL="1413710" lvl="3" indent="-270710">
              <a:buSzPct val="100000"/>
              <a:buChar char="•"/>
              <a:defRPr sz="2700">
                <a:latin typeface="Arial"/>
                <a:ea typeface="Arial"/>
                <a:cs typeface="Arial"/>
                <a:sym typeface="Arial"/>
              </a:defRPr>
            </a:pPr>
            <a:r>
              <a:rPr lang="el-GR" sz="2700" smtClean="0">
                <a:sym typeface="Arial"/>
              </a:rPr>
              <a:t>Το </a:t>
            </a:r>
            <a:r>
              <a:rPr lang="en-GB" sz="2700" smtClean="0">
                <a:sym typeface="Arial"/>
              </a:rPr>
              <a:t>pitch</a:t>
            </a:r>
            <a:r>
              <a:rPr lang="el-GR" sz="2700" smtClean="0">
                <a:sym typeface="Arial"/>
              </a:rPr>
              <a:t> δύο-τριών προτάσεων</a:t>
            </a:r>
            <a:r>
              <a:rPr smtClean="0">
                <a:latin typeface="+mj-lt"/>
              </a:rPr>
              <a:t>, </a:t>
            </a:r>
            <a:endParaRPr>
              <a:latin typeface="+mj-lt"/>
            </a:endParaRPr>
          </a:p>
          <a:p>
            <a:pPr marL="1413710" lvl="3" indent="-270710">
              <a:buSzPct val="100000"/>
              <a:buChar char="•"/>
              <a:defRPr sz="2700">
                <a:latin typeface="Arial"/>
                <a:ea typeface="Arial"/>
                <a:cs typeface="Arial"/>
                <a:sym typeface="Arial"/>
              </a:defRPr>
            </a:pPr>
            <a:r>
              <a:rPr lang="el-GR" sz="2700" smtClean="0">
                <a:sym typeface="Arial"/>
              </a:rPr>
              <a:t>Το </a:t>
            </a:r>
            <a:r>
              <a:rPr lang="en-GB" sz="2700" smtClean="0">
                <a:sym typeface="Arial"/>
              </a:rPr>
              <a:t>pitch</a:t>
            </a:r>
            <a:r>
              <a:rPr lang="el-GR" sz="2700" smtClean="0">
                <a:sym typeface="Arial"/>
              </a:rPr>
              <a:t> της κεντρικής ιδέας</a:t>
            </a:r>
            <a:r>
              <a:rPr smtClean="0">
                <a:latin typeface="+mj-lt"/>
              </a:rPr>
              <a:t>.</a:t>
            </a:r>
            <a:endParaRPr>
              <a:latin typeface="+mj-lt"/>
            </a:endParaRPr>
          </a:p>
        </p:txBody>
      </p:sp>
      <p:sp>
        <p:nvSpPr>
          <p:cNvPr id="8"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9" name="1.1 How to Pitch?"/>
          <p:cNvSpPr txBox="1"/>
          <p:nvPr/>
        </p:nvSpPr>
        <p:spPr>
          <a:xfrm>
            <a:off x="6456040" y="1467802"/>
            <a:ext cx="478393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a:latin typeface="+mj-lt"/>
              </a:rPr>
              <a:t>1.1 </a:t>
            </a:r>
            <a:r>
              <a:rPr lang="el-GR" sz="2800" b="1" smtClean="0">
                <a:latin typeface="+mj-lt"/>
                <a:sym typeface="Raleway Light"/>
              </a:rPr>
              <a:t>Πώς γίνεται ένα </a:t>
            </a:r>
            <a:r>
              <a:rPr lang="en-GB" sz="2800" b="1" smtClean="0">
                <a:latin typeface="+mj-lt"/>
                <a:sym typeface="Raleway Light"/>
              </a:rPr>
              <a:t>Pitch</a:t>
            </a:r>
            <a:r>
              <a:rPr sz="2800" b="1" smtClean="0">
                <a:latin typeface="+mj-lt"/>
              </a:rPr>
              <a:t>?</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1" animBg="1" advAuto="0"/>
      <p:bldP spid="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10"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11"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12" name="Elevator Pitch…"/>
          <p:cNvSpPr txBox="1"/>
          <p:nvPr/>
        </p:nvSpPr>
        <p:spPr>
          <a:xfrm>
            <a:off x="1861302" y="2286923"/>
            <a:ext cx="9378668" cy="34906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700" b="1">
                <a:latin typeface="Arial"/>
                <a:ea typeface="Arial"/>
                <a:cs typeface="Arial"/>
                <a:sym typeface="Arial"/>
              </a:defRPr>
            </a:pPr>
            <a:r>
              <a:rPr lang="el-GR" smtClean="0">
                <a:latin typeface="+mj-lt"/>
              </a:rPr>
              <a:t>Το </a:t>
            </a:r>
            <a:r>
              <a:rPr lang="en-GB" smtClean="0">
                <a:latin typeface="+mj-lt"/>
              </a:rPr>
              <a:t>pitch </a:t>
            </a:r>
            <a:r>
              <a:rPr lang="el-GR" smtClean="0">
                <a:latin typeface="+mj-lt"/>
              </a:rPr>
              <a:t>του Ανελκυστήρα</a:t>
            </a:r>
            <a:endParaRPr>
              <a:latin typeface="+mj-lt"/>
            </a:endParaRPr>
          </a:p>
          <a:p>
            <a:pPr>
              <a:defRPr sz="2200">
                <a:latin typeface="Arial"/>
                <a:ea typeface="Arial"/>
                <a:cs typeface="Arial"/>
                <a:sym typeface="Arial"/>
              </a:defRPr>
            </a:pPr>
            <a:endParaRPr>
              <a:latin typeface="+mj-lt"/>
            </a:endParaRPr>
          </a:p>
          <a:p>
            <a:pPr>
              <a:defRPr sz="2200">
                <a:latin typeface="Arial"/>
                <a:ea typeface="Arial"/>
                <a:cs typeface="Arial"/>
                <a:sym typeface="Arial"/>
              </a:defRPr>
            </a:pPr>
            <a:r>
              <a:rPr lang="el-GR" smtClean="0">
                <a:latin typeface="+mj-lt"/>
              </a:rPr>
              <a:t>Ένα</a:t>
            </a:r>
            <a:r>
              <a:rPr smtClean="0">
                <a:latin typeface="+mj-lt"/>
              </a:rPr>
              <a:t> </a:t>
            </a:r>
            <a:r>
              <a:rPr>
                <a:latin typeface="+mj-lt"/>
              </a:rPr>
              <a:t>pitch </a:t>
            </a:r>
            <a:r>
              <a:rPr lang="el-GR" smtClean="0">
                <a:latin typeface="+mj-lt"/>
              </a:rPr>
              <a:t>που μπορείς να χρησιμοποιήσεις στον χρόνο που μοιράζεσαι τον ανελκυστήρα με τον πιθανό πελάτη/επενδυτή</a:t>
            </a:r>
            <a:r>
              <a:rPr smtClean="0">
                <a:latin typeface="+mj-lt"/>
              </a:rPr>
              <a:t>.</a:t>
            </a:r>
            <a:endParaRPr>
              <a:latin typeface="+mj-lt"/>
            </a:endParaRPr>
          </a:p>
          <a:p>
            <a:pPr>
              <a:defRPr sz="2200">
                <a:latin typeface="Arial"/>
                <a:ea typeface="Arial"/>
                <a:cs typeface="Arial"/>
                <a:sym typeface="Arial"/>
              </a:defRPr>
            </a:pPr>
            <a:endParaRPr>
              <a:latin typeface="+mj-lt"/>
            </a:endParaRPr>
          </a:p>
          <a:p>
            <a:pPr>
              <a:defRPr sz="2200">
                <a:latin typeface="Arial"/>
                <a:ea typeface="Arial"/>
                <a:cs typeface="Arial"/>
                <a:sym typeface="Arial"/>
              </a:defRPr>
            </a:pPr>
            <a:r>
              <a:rPr lang="el-GR" smtClean="0">
                <a:latin typeface="+mj-lt"/>
              </a:rPr>
              <a:t>Μια ομιλία</a:t>
            </a:r>
            <a:r>
              <a:rPr smtClean="0">
                <a:latin typeface="+mj-lt"/>
              </a:rPr>
              <a:t>, </a:t>
            </a:r>
            <a:r>
              <a:rPr lang="el-GR" smtClean="0">
                <a:latin typeface="+mj-lt"/>
              </a:rPr>
              <a:t>ένα στιγμιότυπο</a:t>
            </a:r>
            <a:r>
              <a:rPr smtClean="0">
                <a:latin typeface="+mj-lt"/>
              </a:rPr>
              <a:t>, </a:t>
            </a:r>
            <a:r>
              <a:rPr lang="el-GR" smtClean="0">
                <a:latin typeface="+mj-lt"/>
              </a:rPr>
              <a:t>ένα βίντεο που εξηγεί</a:t>
            </a:r>
            <a:r>
              <a:rPr smtClean="0">
                <a:latin typeface="+mj-lt"/>
              </a:rPr>
              <a:t>: </a:t>
            </a:r>
            <a:endParaRPr>
              <a:latin typeface="+mj-lt"/>
            </a:endParaRPr>
          </a:p>
          <a:p>
            <a:pPr marL="200526" indent="-200526">
              <a:buSzPct val="100000"/>
              <a:buChar char="•"/>
              <a:defRPr sz="2200">
                <a:latin typeface="Arial"/>
                <a:ea typeface="Arial"/>
                <a:cs typeface="Arial"/>
                <a:sym typeface="Arial"/>
              </a:defRPr>
            </a:pPr>
            <a:r>
              <a:rPr lang="el-GR" smtClean="0">
                <a:latin typeface="+mj-lt"/>
              </a:rPr>
              <a:t>ποιος είσαι / ποιο είναι το προϊόν (ή η υπηρεσία σου)</a:t>
            </a:r>
          </a:p>
          <a:p>
            <a:pPr marL="200526" indent="-200526">
              <a:buSzPct val="100000"/>
              <a:buChar char="•"/>
              <a:defRPr sz="2200">
                <a:latin typeface="Arial"/>
                <a:ea typeface="Arial"/>
                <a:cs typeface="Arial"/>
                <a:sym typeface="Arial"/>
              </a:defRPr>
            </a:pPr>
            <a:r>
              <a:rPr lang="el-GR" smtClean="0">
                <a:latin typeface="+mj-lt"/>
              </a:rPr>
              <a:t>ο στόχος της επιχείρησής σου / τι κάνει το προϊόν σου</a:t>
            </a:r>
          </a:p>
          <a:p>
            <a:pPr marL="200526" indent="-200526">
              <a:buSzPct val="100000"/>
              <a:buChar char="•"/>
              <a:defRPr sz="2200">
                <a:latin typeface="Arial"/>
                <a:ea typeface="Arial"/>
                <a:cs typeface="Arial"/>
                <a:sym typeface="Arial"/>
              </a:defRPr>
            </a:pPr>
            <a:r>
              <a:rPr lang="el-GR" smtClean="0">
                <a:latin typeface="+mj-lt"/>
              </a:rPr>
              <a:t>σε τί εσύ (ή το προϊόν / η υπηρεσία σου) διαφέρει</a:t>
            </a:r>
          </a:p>
          <a:p>
            <a:pPr marL="200526" indent="-200526">
              <a:buSzPct val="100000"/>
              <a:buChar char="•"/>
              <a:defRPr sz="2200">
                <a:latin typeface="Arial"/>
                <a:ea typeface="Arial"/>
                <a:cs typeface="Arial"/>
                <a:sym typeface="Arial"/>
              </a:defRPr>
            </a:pPr>
            <a:r>
              <a:rPr lang="el-GR" smtClean="0">
                <a:latin typeface="+mj-lt"/>
              </a:rPr>
              <a:t>πώς θα υλοποιηθεί η δουλειά / το προϊόν σου (ή η υπηρεσία)</a:t>
            </a:r>
            <a:endParaRPr>
              <a:latin typeface="+mj-lt"/>
            </a:endParaRPr>
          </a:p>
        </p:txBody>
      </p:sp>
      <p:sp>
        <p:nvSpPr>
          <p:cNvPr id="8"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9" name="1.1 How to Pitch?"/>
          <p:cNvSpPr txBox="1"/>
          <p:nvPr/>
        </p:nvSpPr>
        <p:spPr>
          <a:xfrm>
            <a:off x="6456040" y="1467802"/>
            <a:ext cx="478393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a:latin typeface="+mj-lt"/>
              </a:rPr>
              <a:t>1.1 </a:t>
            </a:r>
            <a:r>
              <a:rPr lang="el-GR" sz="2800" b="1" smtClean="0">
                <a:latin typeface="+mj-lt"/>
                <a:sym typeface="Raleway Light"/>
              </a:rPr>
              <a:t>Πώς γίνεται ένα </a:t>
            </a:r>
            <a:r>
              <a:rPr lang="en-GB" sz="2800" b="1" smtClean="0">
                <a:latin typeface="+mj-lt"/>
                <a:sym typeface="Raleway Light"/>
              </a:rPr>
              <a:t>Pitch</a:t>
            </a:r>
            <a:r>
              <a:rPr sz="2800" b="1" smtClean="0">
                <a:latin typeface="+mj-lt"/>
              </a:rPr>
              <a:t>?</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1" animBg="1" advAuto="0"/>
      <p:bldP spid="8"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17"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18"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19" name="Two/three sentence Pitch - a…"/>
          <p:cNvSpPr txBox="1"/>
          <p:nvPr/>
        </p:nvSpPr>
        <p:spPr>
          <a:xfrm>
            <a:off x="1775521" y="2546321"/>
            <a:ext cx="8876578" cy="3474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700" b="1">
                <a:latin typeface="Arial"/>
                <a:ea typeface="Arial"/>
                <a:cs typeface="Arial"/>
                <a:sym typeface="Arial"/>
              </a:defRPr>
            </a:pPr>
            <a:r>
              <a:rPr lang="el-GR" smtClean="0">
                <a:latin typeface="+mj-lt"/>
              </a:rPr>
              <a:t>Το </a:t>
            </a:r>
            <a:r>
              <a:rPr lang="en-GB" smtClean="0">
                <a:latin typeface="+mj-lt"/>
              </a:rPr>
              <a:t>pitch </a:t>
            </a:r>
            <a:r>
              <a:rPr lang="el-GR" smtClean="0">
                <a:latin typeface="+mj-lt"/>
              </a:rPr>
              <a:t>δύο-τριών προτάσεων</a:t>
            </a:r>
            <a:r>
              <a:rPr smtClean="0">
                <a:latin typeface="+mj-lt"/>
              </a:rPr>
              <a:t> </a:t>
            </a:r>
            <a:r>
              <a:rPr>
                <a:latin typeface="+mj-lt"/>
              </a:rPr>
              <a:t>- </a:t>
            </a:r>
            <a:r>
              <a:rPr lang="el-GR" smtClean="0">
                <a:latin typeface="+mj-lt"/>
              </a:rPr>
              <a:t>α</a:t>
            </a:r>
            <a:endParaRPr>
              <a:latin typeface="+mj-lt"/>
            </a:endParaRPr>
          </a:p>
          <a:p>
            <a:pPr>
              <a:defRPr sz="2700">
                <a:latin typeface="Arial"/>
                <a:ea typeface="Arial"/>
                <a:cs typeface="Arial"/>
                <a:sym typeface="Arial"/>
              </a:defRPr>
            </a:pPr>
            <a:endParaRPr>
              <a:latin typeface="+mj-lt"/>
            </a:endParaRPr>
          </a:p>
          <a:p>
            <a:pPr>
              <a:defRPr sz="2700">
                <a:latin typeface="Arial"/>
                <a:ea typeface="Arial"/>
                <a:cs typeface="Arial"/>
                <a:sym typeface="Arial"/>
              </a:defRPr>
            </a:pPr>
            <a:endParaRPr>
              <a:latin typeface="+mj-lt"/>
            </a:endParaRPr>
          </a:p>
          <a:p>
            <a:pPr>
              <a:defRPr sz="2700">
                <a:latin typeface="Arial"/>
                <a:ea typeface="Arial"/>
                <a:cs typeface="Arial"/>
                <a:sym typeface="Arial"/>
              </a:defRPr>
            </a:pPr>
            <a:r>
              <a:rPr lang="el-GR" sz="2700" smtClean="0">
                <a:sym typeface="Arial"/>
              </a:rPr>
              <a:t>Ένα </a:t>
            </a:r>
            <a:r>
              <a:rPr lang="en-GB" sz="2700" smtClean="0">
                <a:sym typeface="Arial"/>
              </a:rPr>
              <a:t>pitch</a:t>
            </a:r>
            <a:r>
              <a:rPr lang="el-GR" sz="2700" smtClean="0">
                <a:sym typeface="Arial"/>
              </a:rPr>
              <a:t> που μοιάζει με αυθόρμητη απάντηση, αλλά πραγματικά ΑΠΕΧΕΙ ΠΟΛΥ ΑΠΟ ΚΑΤΙ ΤΕΤΟΙΟ. </a:t>
            </a:r>
          </a:p>
          <a:p>
            <a:pPr>
              <a:defRPr sz="2700">
                <a:latin typeface="Arial"/>
                <a:ea typeface="Arial"/>
                <a:cs typeface="Arial"/>
                <a:sym typeface="Arial"/>
              </a:defRPr>
            </a:pPr>
            <a:endParaRPr>
              <a:latin typeface="+mj-lt"/>
            </a:endParaRPr>
          </a:p>
          <a:p>
            <a:pPr algn="ctr">
              <a:defRPr sz="2700" b="1" i="1">
                <a:solidFill>
                  <a:srgbClr val="FF2600"/>
                </a:solidFill>
                <a:latin typeface="Arial"/>
                <a:ea typeface="Arial"/>
                <a:cs typeface="Arial"/>
                <a:sym typeface="Arial"/>
              </a:defRPr>
            </a:pPr>
            <a:r>
              <a:rPr>
                <a:latin typeface="+mj-lt"/>
              </a:rPr>
              <a:t>!!! </a:t>
            </a:r>
            <a:r>
              <a:rPr lang="el-GR" smtClean="0">
                <a:latin typeface="+mj-lt"/>
              </a:rPr>
              <a:t>Για να είσαι αποτελεσματικός πρέπει να είσαι προετοιμασμένος</a:t>
            </a:r>
            <a:r>
              <a:rPr smtClean="0">
                <a:latin typeface="+mj-lt"/>
              </a:rPr>
              <a:t> </a:t>
            </a:r>
            <a:r>
              <a:rPr>
                <a:latin typeface="+mj-lt"/>
              </a:rPr>
              <a:t>!!!</a:t>
            </a:r>
          </a:p>
        </p:txBody>
      </p:sp>
      <p:sp>
        <p:nvSpPr>
          <p:cNvPr id="8"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9" name="1.1 How to Pitch?"/>
          <p:cNvSpPr txBox="1"/>
          <p:nvPr/>
        </p:nvSpPr>
        <p:spPr>
          <a:xfrm>
            <a:off x="6456040" y="1467802"/>
            <a:ext cx="478393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a:latin typeface="+mj-lt"/>
              </a:rPr>
              <a:t>1.1 </a:t>
            </a:r>
            <a:r>
              <a:rPr lang="el-GR" sz="2800" b="1" smtClean="0">
                <a:latin typeface="+mj-lt"/>
                <a:sym typeface="Raleway Light"/>
              </a:rPr>
              <a:t>Πώς γίνεται ένα </a:t>
            </a:r>
            <a:r>
              <a:rPr lang="en-GB" sz="2800" b="1" smtClean="0">
                <a:latin typeface="+mj-lt"/>
                <a:sym typeface="Raleway Light"/>
              </a:rPr>
              <a:t>Pitch</a:t>
            </a:r>
            <a:r>
              <a:rPr sz="2800" b="1" smtClean="0">
                <a:latin typeface="+mj-lt"/>
              </a:rPr>
              <a:t>?</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animBg="1" advAuto="0"/>
      <p:bldP spid="8"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24"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25"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26" name="Two/three sentence Pitch - b…"/>
          <p:cNvSpPr txBox="1"/>
          <p:nvPr/>
        </p:nvSpPr>
        <p:spPr>
          <a:xfrm>
            <a:off x="2207568" y="2429935"/>
            <a:ext cx="8515237" cy="34589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700" b="1">
                <a:latin typeface="Arial"/>
                <a:ea typeface="Arial"/>
                <a:cs typeface="Arial"/>
                <a:sym typeface="Arial"/>
              </a:defRPr>
            </a:pPr>
            <a:r>
              <a:rPr lang="el-GR" sz="2700" b="1" smtClean="0">
                <a:ea typeface="Arial"/>
                <a:cs typeface="Arial"/>
                <a:sym typeface="Arial"/>
              </a:rPr>
              <a:t>Το pitch δύο-τριών προτάσεων - β</a:t>
            </a:r>
          </a:p>
          <a:p>
            <a:pPr>
              <a:defRPr sz="2200">
                <a:latin typeface="Arial"/>
                <a:ea typeface="Arial"/>
                <a:cs typeface="Arial"/>
                <a:sym typeface="Arial"/>
              </a:defRPr>
            </a:pPr>
            <a:endParaRPr>
              <a:latin typeface="+mj-lt"/>
            </a:endParaRPr>
          </a:p>
          <a:p>
            <a:pPr algn="just">
              <a:defRPr sz="2200" b="1" i="1">
                <a:latin typeface="Arial"/>
                <a:ea typeface="Arial"/>
                <a:cs typeface="Arial"/>
                <a:sym typeface="Arial"/>
              </a:defRPr>
            </a:pPr>
            <a:r>
              <a:rPr lang="el-GR" smtClean="0">
                <a:latin typeface="+mj-lt"/>
              </a:rPr>
              <a:t>Πρώτη πρόταση</a:t>
            </a:r>
            <a:endParaRPr>
              <a:latin typeface="+mj-lt"/>
            </a:endParaRPr>
          </a:p>
          <a:p>
            <a:pPr algn="just">
              <a:defRPr sz="2200" i="1">
                <a:latin typeface="Arial"/>
                <a:ea typeface="Arial"/>
                <a:cs typeface="Arial"/>
                <a:sym typeface="Arial"/>
              </a:defRPr>
            </a:pPr>
            <a:r>
              <a:rPr lang="el-GR" smtClean="0">
                <a:latin typeface="+mj-lt"/>
              </a:rPr>
              <a:t>Εξήγησε τι κάνεις: μια πλήρη, αλλά σύντομη, περίληψη του τι κάνει ή παρέχει η εταιρεία σου</a:t>
            </a:r>
          </a:p>
          <a:p>
            <a:pPr algn="just">
              <a:defRPr sz="2200" i="1">
                <a:latin typeface="Arial"/>
                <a:ea typeface="Arial"/>
                <a:cs typeface="Arial"/>
                <a:sym typeface="Arial"/>
              </a:defRPr>
            </a:pPr>
            <a:endParaRPr>
              <a:latin typeface="+mj-lt"/>
            </a:endParaRPr>
          </a:p>
          <a:p>
            <a:pPr algn="just">
              <a:defRPr sz="2200" b="1" i="1">
                <a:latin typeface="Arial"/>
                <a:ea typeface="Arial"/>
                <a:cs typeface="Arial"/>
                <a:sym typeface="Arial"/>
              </a:defRPr>
            </a:pPr>
            <a:r>
              <a:rPr lang="el-GR" smtClean="0">
                <a:latin typeface="+mj-lt"/>
              </a:rPr>
              <a:t>Δεύτερη πρόταση</a:t>
            </a:r>
            <a:endParaRPr>
              <a:latin typeface="+mj-lt"/>
            </a:endParaRPr>
          </a:p>
          <a:p>
            <a:pPr algn="just">
              <a:defRPr sz="2200" i="1">
                <a:latin typeface="Arial"/>
                <a:ea typeface="Arial"/>
                <a:cs typeface="Arial"/>
                <a:sym typeface="Arial"/>
              </a:defRPr>
            </a:pPr>
            <a:r>
              <a:rPr lang="el-GR" smtClean="0">
                <a:latin typeface="+mj-lt"/>
              </a:rPr>
              <a:t>Πρέπει να ορίσεις τι θέλεις να πετύχεις και γιατί εσύ, τα προϊόντα ή οι υπηρεσίες σου διαφέρουν - και είναι καλύτερα - από αυτά των ανταγωνιστών σου.</a:t>
            </a:r>
            <a:endParaRPr>
              <a:latin typeface="+mj-lt"/>
            </a:endParaRPr>
          </a:p>
        </p:txBody>
      </p:sp>
      <p:sp>
        <p:nvSpPr>
          <p:cNvPr id="8"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9" name="1.1 How to Pitch?"/>
          <p:cNvSpPr txBox="1"/>
          <p:nvPr/>
        </p:nvSpPr>
        <p:spPr>
          <a:xfrm>
            <a:off x="6456040" y="1467802"/>
            <a:ext cx="478393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a:latin typeface="+mj-lt"/>
              </a:rPr>
              <a:t>1.1 </a:t>
            </a:r>
            <a:r>
              <a:rPr lang="el-GR" sz="2800" b="1" smtClean="0">
                <a:latin typeface="+mj-lt"/>
                <a:sym typeface="Raleway Light"/>
              </a:rPr>
              <a:t>Πώς γίνεται ένα </a:t>
            </a:r>
            <a:r>
              <a:rPr lang="en-GB" sz="2800" b="1" smtClean="0">
                <a:latin typeface="+mj-lt"/>
                <a:sym typeface="Raleway Light"/>
              </a:rPr>
              <a:t>Pitch</a:t>
            </a:r>
            <a:r>
              <a:rPr sz="2800" b="1" smtClean="0">
                <a:latin typeface="+mj-lt"/>
              </a:rPr>
              <a:t>?</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25"/>
                                        </p:tgtEl>
                                        <p:attrNameLst>
                                          <p:attrName>style.visibility</p:attrName>
                                        </p:attrNameLst>
                                      </p:cBhvr>
                                      <p:to>
                                        <p:strVal val="visible"/>
                                      </p:to>
                                    </p:set>
                                    <p:animEffect transition="in" filter="wipe(left)">
                                      <p:cBhvr>
                                        <p:cTn id="7" dur="500"/>
                                        <p:tgtEl>
                                          <p:spTgt spid="125"/>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P spid="8"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age.png" descr="image.png"/>
          <p:cNvPicPr>
            <a:picLocks noChangeAspect="1"/>
          </p:cNvPicPr>
          <p:nvPr/>
        </p:nvPicPr>
        <p:blipFill>
          <a:blip r:embed="rId2" cstate="print">
            <a:extLst/>
          </a:blip>
          <a:stretch>
            <a:fillRect/>
          </a:stretch>
        </p:blipFill>
        <p:spPr>
          <a:xfrm>
            <a:off x="293687" y="6243637"/>
            <a:ext cx="2303463" cy="501651"/>
          </a:xfrm>
          <a:prstGeom prst="rect">
            <a:avLst/>
          </a:prstGeom>
          <a:ln w="12700">
            <a:miter lim="400000"/>
          </a:ln>
        </p:spPr>
      </p:pic>
      <p:pic>
        <p:nvPicPr>
          <p:cNvPr id="131" name="image.png" descr="image.png"/>
          <p:cNvPicPr>
            <a:picLocks noChangeAspect="1"/>
          </p:cNvPicPr>
          <p:nvPr/>
        </p:nvPicPr>
        <p:blipFill>
          <a:blip r:embed="rId3" cstate="print">
            <a:extLst/>
          </a:blip>
          <a:stretch>
            <a:fillRect/>
          </a:stretch>
        </p:blipFill>
        <p:spPr>
          <a:xfrm>
            <a:off x="2705100" y="6289675"/>
            <a:ext cx="9193213" cy="506413"/>
          </a:xfrm>
          <a:prstGeom prst="rect">
            <a:avLst/>
          </a:prstGeom>
          <a:ln w="12700">
            <a:miter lim="400000"/>
          </a:ln>
        </p:spPr>
      </p:pic>
      <p:pic>
        <p:nvPicPr>
          <p:cNvPr id="132" name="image.png" descr="image.png"/>
          <p:cNvPicPr>
            <a:picLocks noChangeAspect="1"/>
          </p:cNvPicPr>
          <p:nvPr/>
        </p:nvPicPr>
        <p:blipFill>
          <a:blip r:embed="rId4" cstate="print">
            <a:extLst/>
          </a:blip>
          <a:stretch>
            <a:fillRect/>
          </a:stretch>
        </p:blipFill>
        <p:spPr>
          <a:xfrm>
            <a:off x="293687" y="555625"/>
            <a:ext cx="3902076" cy="1219200"/>
          </a:xfrm>
          <a:prstGeom prst="rect">
            <a:avLst/>
          </a:prstGeom>
          <a:ln w="12700">
            <a:miter lim="400000"/>
          </a:ln>
        </p:spPr>
      </p:pic>
      <p:sp>
        <p:nvSpPr>
          <p:cNvPr id="133" name="Two/three sentence Pitch - c…"/>
          <p:cNvSpPr txBox="1"/>
          <p:nvPr/>
        </p:nvSpPr>
        <p:spPr>
          <a:xfrm>
            <a:off x="2244725" y="2648560"/>
            <a:ext cx="8995245" cy="2767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defRPr sz="2700" b="1">
                <a:latin typeface="Arial"/>
                <a:ea typeface="Arial"/>
                <a:cs typeface="Arial"/>
                <a:sym typeface="Arial"/>
              </a:defRPr>
            </a:pPr>
            <a:r>
              <a:rPr lang="el-GR" sz="2700" b="1" smtClean="0">
                <a:ea typeface="Arial"/>
                <a:cs typeface="Arial"/>
                <a:sym typeface="Arial"/>
              </a:rPr>
              <a:t>Το pitch δύο-τριών προτάσεων - γ</a:t>
            </a:r>
            <a:endParaRPr>
              <a:latin typeface="+mj-lt"/>
            </a:endParaRPr>
          </a:p>
          <a:p>
            <a:pPr>
              <a:defRPr sz="2000">
                <a:latin typeface="Arial"/>
                <a:ea typeface="Arial"/>
                <a:cs typeface="Arial"/>
                <a:sym typeface="Arial"/>
              </a:defRPr>
            </a:pPr>
            <a:endParaRPr>
              <a:latin typeface="+mj-lt"/>
            </a:endParaRPr>
          </a:p>
          <a:p>
            <a:pPr algn="ctr">
              <a:defRPr sz="2400" b="1" i="1">
                <a:solidFill>
                  <a:srgbClr val="FF2600"/>
                </a:solidFill>
                <a:latin typeface="Arial"/>
                <a:ea typeface="Arial"/>
                <a:cs typeface="Arial"/>
                <a:sym typeface="Arial"/>
              </a:defRPr>
            </a:pPr>
            <a:r>
              <a:rPr>
                <a:latin typeface="+mj-lt"/>
              </a:rPr>
              <a:t>!!! </a:t>
            </a:r>
            <a:r>
              <a:rPr lang="el-GR" smtClean="0">
                <a:latin typeface="+mj-lt"/>
              </a:rPr>
              <a:t>Προσπάθησε να είσαι όσο το δυνατόν πιο </a:t>
            </a:r>
            <a:br>
              <a:rPr lang="el-GR" smtClean="0">
                <a:latin typeface="+mj-lt"/>
              </a:rPr>
            </a:br>
            <a:r>
              <a:rPr lang="el-GR" smtClean="0">
                <a:latin typeface="+mj-lt"/>
              </a:rPr>
              <a:t>συγκεκριμένος στη δεύτερη πρόταση</a:t>
            </a:r>
            <a:r>
              <a:rPr smtClean="0">
                <a:latin typeface="+mj-lt"/>
              </a:rPr>
              <a:t> </a:t>
            </a:r>
            <a:r>
              <a:rPr>
                <a:latin typeface="+mj-lt"/>
              </a:rPr>
              <a:t>!!!</a:t>
            </a:r>
          </a:p>
          <a:p>
            <a:pPr algn="just">
              <a:defRPr sz="2000" b="1" i="1">
                <a:latin typeface="Arial"/>
                <a:ea typeface="Arial"/>
                <a:cs typeface="Arial"/>
                <a:sym typeface="Arial"/>
              </a:defRPr>
            </a:pPr>
            <a:endParaRPr>
              <a:latin typeface="+mj-lt"/>
            </a:endParaRPr>
          </a:p>
          <a:p>
            <a:pPr algn="ctr">
              <a:defRPr sz="2000">
                <a:latin typeface="Arial"/>
                <a:ea typeface="Arial"/>
                <a:cs typeface="Arial"/>
                <a:sym typeface="Arial"/>
              </a:defRPr>
            </a:pPr>
            <a:r>
              <a:rPr lang="el-GR" smtClean="0">
                <a:latin typeface="+mj-lt"/>
              </a:rPr>
              <a:t>Θέλεις ο άλλος να σε θυμάται και (εάν το κάνεις σωστά) να τον κάνεις να αναρωτηθεί εάν χρειάζεται αυτό που κάνεις</a:t>
            </a:r>
            <a:r>
              <a:rPr smtClean="0">
                <a:latin typeface="+mj-lt"/>
              </a:rPr>
              <a:t>!</a:t>
            </a:r>
            <a:endParaRPr>
              <a:latin typeface="+mj-lt"/>
            </a:endParaRPr>
          </a:p>
        </p:txBody>
      </p:sp>
      <p:sp>
        <p:nvSpPr>
          <p:cNvPr id="8" name="Unit 1: Pitch Your Start-up!"/>
          <p:cNvSpPr txBox="1"/>
          <p:nvPr/>
        </p:nvSpPr>
        <p:spPr>
          <a:xfrm>
            <a:off x="4079777" y="620688"/>
            <a:ext cx="79208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600">
                <a:latin typeface="Arial Rounded MT Bold"/>
                <a:ea typeface="Arial Rounded MT Bold"/>
                <a:cs typeface="Arial Rounded MT Bold"/>
                <a:sym typeface="Arial Rounded MT Bold"/>
              </a:defRPr>
            </a:lvl1pPr>
          </a:lstStyle>
          <a:p>
            <a:r>
              <a:rPr lang="el-GR" sz="3200" b="1" smtClean="0">
                <a:latin typeface="+mj-lt"/>
              </a:rPr>
              <a:t>Υποενότητα 1: Pitch για τη startup σου!</a:t>
            </a:r>
          </a:p>
        </p:txBody>
      </p:sp>
      <p:sp>
        <p:nvSpPr>
          <p:cNvPr id="9" name="1.1 How to Pitch?"/>
          <p:cNvSpPr txBox="1"/>
          <p:nvPr/>
        </p:nvSpPr>
        <p:spPr>
          <a:xfrm>
            <a:off x="6456040" y="1467802"/>
            <a:ext cx="478393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r">
              <a:defRPr sz="3200">
                <a:latin typeface="Arial Rounded MT Bold"/>
                <a:ea typeface="Arial Rounded MT Bold"/>
                <a:cs typeface="Arial Rounded MT Bold"/>
                <a:sym typeface="Arial Rounded MT Bold"/>
              </a:defRPr>
            </a:lvl1pPr>
          </a:lstStyle>
          <a:p>
            <a:r>
              <a:rPr sz="2800" b="1">
                <a:latin typeface="+mj-lt"/>
              </a:rPr>
              <a:t>1.1 </a:t>
            </a:r>
            <a:r>
              <a:rPr lang="el-GR" sz="2800" b="1" smtClean="0">
                <a:latin typeface="+mj-lt"/>
                <a:sym typeface="Raleway Light"/>
              </a:rPr>
              <a:t>Πώς γίνεται ένα </a:t>
            </a:r>
            <a:r>
              <a:rPr lang="en-GB" sz="2800" b="1" smtClean="0">
                <a:latin typeface="+mj-lt"/>
                <a:sym typeface="Raleway Light"/>
              </a:rPr>
              <a:t>Pitch</a:t>
            </a:r>
            <a:r>
              <a:rPr sz="2800" b="1" smtClean="0">
                <a:latin typeface="+mj-lt"/>
              </a:rPr>
              <a:t>?</a:t>
            </a:r>
            <a:endParaRPr sz="2800" b="1">
              <a:latin typeface="+mj-l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animBg="1" advAuto="0"/>
      <p:bldP spid="8" grpId="0"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aleway Light"/>
            <a:ea typeface="Raleway Light"/>
            <a:cs typeface="Raleway Light"/>
            <a:sym typeface="Raleway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1113</TotalTime>
  <Words>1631</Words>
  <Application>Microsoft Office PowerPoint</Application>
  <PresentationFormat>Προσαρμογή</PresentationFormat>
  <Paragraphs>240</Paragraphs>
  <Slides>29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Vicky Maratou</cp:lastModifiedBy>
  <cp:revision>85</cp:revision>
  <dcterms:modified xsi:type="dcterms:W3CDTF">2021-01-27T16:37:31Z</dcterms:modified>
</cp:coreProperties>
</file>